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 id="2147483987" r:id="rId2"/>
    <p:sldMasterId id="2147484000" r:id="rId3"/>
  </p:sldMasterIdLst>
  <p:notesMasterIdLst>
    <p:notesMasterId r:id="rId35"/>
  </p:notesMasterIdLst>
  <p:sldIdLst>
    <p:sldId id="347" r:id="rId4"/>
    <p:sldId id="1001" r:id="rId5"/>
    <p:sldId id="1002" r:id="rId6"/>
    <p:sldId id="1010" r:id="rId7"/>
    <p:sldId id="262" r:id="rId8"/>
    <p:sldId id="274" r:id="rId9"/>
    <p:sldId id="275" r:id="rId10"/>
    <p:sldId id="265" r:id="rId11"/>
    <p:sldId id="953" r:id="rId12"/>
    <p:sldId id="954" r:id="rId13"/>
    <p:sldId id="961" r:id="rId14"/>
    <p:sldId id="257" r:id="rId15"/>
    <p:sldId id="258" r:id="rId16"/>
    <p:sldId id="260" r:id="rId17"/>
    <p:sldId id="261" r:id="rId18"/>
    <p:sldId id="1000" r:id="rId19"/>
    <p:sldId id="268" r:id="rId20"/>
    <p:sldId id="1011" r:id="rId21"/>
    <p:sldId id="1007" r:id="rId22"/>
    <p:sldId id="1005" r:id="rId23"/>
    <p:sldId id="1006" r:id="rId24"/>
    <p:sldId id="303" r:id="rId25"/>
    <p:sldId id="296" r:id="rId26"/>
    <p:sldId id="978" r:id="rId27"/>
    <p:sldId id="471" r:id="rId28"/>
    <p:sldId id="462" r:id="rId29"/>
    <p:sldId id="466" r:id="rId30"/>
    <p:sldId id="271" r:id="rId31"/>
    <p:sldId id="476" r:id="rId32"/>
    <p:sldId id="1004" r:id="rId33"/>
    <p:sldId id="99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282828"/>
    <a:srgbClr val="00B415"/>
    <a:srgbClr val="FF0000"/>
    <a:srgbClr val="0091EA"/>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95006" autoAdjust="0"/>
  </p:normalViewPr>
  <p:slideViewPr>
    <p:cSldViewPr>
      <p:cViewPr>
        <p:scale>
          <a:sx n="100" d="100"/>
          <a:sy n="100" d="100"/>
        </p:scale>
        <p:origin x="636" y="-6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58342A-052B-4938-8FB4-AD89A51084CC}"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tr-TR"/>
        </a:p>
      </dgm:t>
    </dgm:pt>
    <dgm:pt modelId="{31BE8B1D-7577-4CA2-81EE-6117A03AF9E1}">
      <dgm:prSet custT="1"/>
      <dgm:spPr/>
      <dgm:t>
        <a:bodyPr/>
        <a:lstStyle/>
        <a:p>
          <a:r>
            <a:rPr lang="tr-TR" sz="2400" b="0" i="0" baseline="0">
              <a:solidFill>
                <a:schemeClr val="tx1"/>
              </a:solidFill>
            </a:rPr>
            <a:t>Astım </a:t>
          </a:r>
          <a:endParaRPr lang="tr-TR" sz="2400">
            <a:solidFill>
              <a:schemeClr val="tx1"/>
            </a:solidFill>
          </a:endParaRPr>
        </a:p>
      </dgm:t>
    </dgm:pt>
    <dgm:pt modelId="{0AD6E11E-FFD5-4D31-B650-F92EB51E1378}" type="parTrans" cxnId="{AB98CB43-3FE7-48E2-8F09-39B7228B664F}">
      <dgm:prSet/>
      <dgm:spPr/>
      <dgm:t>
        <a:bodyPr/>
        <a:lstStyle/>
        <a:p>
          <a:endParaRPr lang="tr-TR"/>
        </a:p>
      </dgm:t>
    </dgm:pt>
    <dgm:pt modelId="{95905EE7-BF97-4F7B-A7CB-14131B16F1B8}" type="sibTrans" cxnId="{AB98CB43-3FE7-48E2-8F09-39B7228B664F}">
      <dgm:prSet/>
      <dgm:spPr/>
      <dgm:t>
        <a:bodyPr/>
        <a:lstStyle/>
        <a:p>
          <a:endParaRPr lang="tr-TR"/>
        </a:p>
      </dgm:t>
    </dgm:pt>
    <dgm:pt modelId="{5E39F088-13C6-4E7D-99C6-FE178E021418}">
      <dgm:prSet custT="1"/>
      <dgm:spPr/>
      <dgm:t>
        <a:bodyPr/>
        <a:lstStyle/>
        <a:p>
          <a:r>
            <a:rPr lang="tr-TR" sz="2400" b="0" i="0" baseline="0">
              <a:solidFill>
                <a:schemeClr val="tx1"/>
              </a:solidFill>
            </a:rPr>
            <a:t>Kronik nezle </a:t>
          </a:r>
          <a:endParaRPr lang="tr-TR" sz="2400">
            <a:solidFill>
              <a:schemeClr val="tx1"/>
            </a:solidFill>
          </a:endParaRPr>
        </a:p>
      </dgm:t>
    </dgm:pt>
    <dgm:pt modelId="{2B0204C3-8F4D-4575-884E-075225DA782B}" type="parTrans" cxnId="{0D22F773-8B2F-48D9-ACCF-9E7B5BB9F635}">
      <dgm:prSet/>
      <dgm:spPr/>
      <dgm:t>
        <a:bodyPr/>
        <a:lstStyle/>
        <a:p>
          <a:endParaRPr lang="tr-TR"/>
        </a:p>
      </dgm:t>
    </dgm:pt>
    <dgm:pt modelId="{49C3FCF7-ED37-476A-B0D9-FBBE638B9EBF}" type="sibTrans" cxnId="{0D22F773-8B2F-48D9-ACCF-9E7B5BB9F635}">
      <dgm:prSet/>
      <dgm:spPr/>
      <dgm:t>
        <a:bodyPr/>
        <a:lstStyle/>
        <a:p>
          <a:endParaRPr lang="tr-TR"/>
        </a:p>
      </dgm:t>
    </dgm:pt>
    <dgm:pt modelId="{0506B725-1806-41AA-958E-1613E9FA9BDD}">
      <dgm:prSet custT="1"/>
      <dgm:spPr/>
      <dgm:t>
        <a:bodyPr/>
        <a:lstStyle/>
        <a:p>
          <a:r>
            <a:rPr lang="tr-TR" sz="2400" b="0" i="0" baseline="0">
              <a:solidFill>
                <a:schemeClr val="tx1"/>
              </a:solidFill>
            </a:rPr>
            <a:t>Grip </a:t>
          </a:r>
          <a:endParaRPr lang="tr-TR" sz="2400">
            <a:solidFill>
              <a:schemeClr val="tx1"/>
            </a:solidFill>
          </a:endParaRPr>
        </a:p>
      </dgm:t>
    </dgm:pt>
    <dgm:pt modelId="{850CA00F-D8ED-4260-B2D8-7C9BF468E9E3}" type="parTrans" cxnId="{1508351D-4976-4460-8BF8-7887FE0487B6}">
      <dgm:prSet/>
      <dgm:spPr/>
      <dgm:t>
        <a:bodyPr/>
        <a:lstStyle/>
        <a:p>
          <a:endParaRPr lang="tr-TR"/>
        </a:p>
      </dgm:t>
    </dgm:pt>
    <dgm:pt modelId="{F5B99A96-8845-440B-A18F-929BDEDE4D7C}" type="sibTrans" cxnId="{1508351D-4976-4460-8BF8-7887FE0487B6}">
      <dgm:prSet/>
      <dgm:spPr/>
      <dgm:t>
        <a:bodyPr/>
        <a:lstStyle/>
        <a:p>
          <a:endParaRPr lang="tr-TR"/>
        </a:p>
      </dgm:t>
    </dgm:pt>
    <dgm:pt modelId="{38DDE20B-B30B-4F78-863F-43C4F44D15FF}">
      <dgm:prSet custT="1"/>
      <dgm:spPr/>
      <dgm:t>
        <a:bodyPr/>
        <a:lstStyle/>
        <a:p>
          <a:r>
            <a:rPr lang="tr-TR" sz="2400" b="0" i="0" baseline="0" dirty="0" err="1">
              <a:solidFill>
                <a:schemeClr val="tx1"/>
              </a:solidFill>
            </a:rPr>
            <a:t>Hipertroidi</a:t>
          </a:r>
          <a:r>
            <a:rPr lang="tr-TR" sz="2400" b="0" i="0" baseline="0" dirty="0">
              <a:solidFill>
                <a:schemeClr val="tx1"/>
              </a:solidFill>
            </a:rPr>
            <a:t> (</a:t>
          </a:r>
          <a:r>
            <a:rPr lang="tr-TR" sz="2400" b="0" i="0" baseline="0" dirty="0" err="1">
              <a:solidFill>
                <a:schemeClr val="tx1"/>
              </a:solidFill>
            </a:rPr>
            <a:t>Graves</a:t>
          </a:r>
          <a:r>
            <a:rPr lang="tr-TR" sz="2400" b="0" i="0" baseline="0" dirty="0">
              <a:solidFill>
                <a:schemeClr val="tx1"/>
              </a:solidFill>
            </a:rPr>
            <a:t> hastalığı) </a:t>
          </a:r>
          <a:endParaRPr lang="tr-TR" sz="2400" dirty="0">
            <a:solidFill>
              <a:schemeClr val="tx1"/>
            </a:solidFill>
          </a:endParaRPr>
        </a:p>
      </dgm:t>
    </dgm:pt>
    <dgm:pt modelId="{5254540B-958F-47E4-99DC-E0E515D28FE5}" type="parTrans" cxnId="{087A809A-7647-4201-A168-4B11665DB5B8}">
      <dgm:prSet/>
      <dgm:spPr/>
      <dgm:t>
        <a:bodyPr/>
        <a:lstStyle/>
        <a:p>
          <a:endParaRPr lang="tr-TR"/>
        </a:p>
      </dgm:t>
    </dgm:pt>
    <dgm:pt modelId="{5FE8D83E-4A15-43EC-ADB7-3AA8C1629814}" type="sibTrans" cxnId="{087A809A-7647-4201-A168-4B11665DB5B8}">
      <dgm:prSet/>
      <dgm:spPr/>
      <dgm:t>
        <a:bodyPr/>
        <a:lstStyle/>
        <a:p>
          <a:endParaRPr lang="tr-TR"/>
        </a:p>
      </dgm:t>
    </dgm:pt>
    <dgm:pt modelId="{4424E845-4D2B-4BD7-B630-078E95C8659E}">
      <dgm:prSet custT="1"/>
      <dgm:spPr/>
      <dgm:t>
        <a:bodyPr/>
        <a:lstStyle/>
        <a:p>
          <a:r>
            <a:rPr lang="tr-TR" sz="2400" b="0" i="0" baseline="0" dirty="0">
              <a:solidFill>
                <a:schemeClr val="tx1"/>
              </a:solidFill>
            </a:rPr>
            <a:t>Multiple skleroz </a:t>
          </a:r>
          <a:endParaRPr lang="tr-TR" sz="2400" dirty="0">
            <a:solidFill>
              <a:schemeClr val="tx1"/>
            </a:solidFill>
          </a:endParaRPr>
        </a:p>
      </dgm:t>
    </dgm:pt>
    <dgm:pt modelId="{6CD8B170-2F1E-4574-9E0A-E23AFD4BF018}" type="parTrans" cxnId="{B4FCEEF7-73DB-4CFF-A57E-A70B9A5200DC}">
      <dgm:prSet/>
      <dgm:spPr/>
      <dgm:t>
        <a:bodyPr/>
        <a:lstStyle/>
        <a:p>
          <a:endParaRPr lang="tr-TR"/>
        </a:p>
      </dgm:t>
    </dgm:pt>
    <dgm:pt modelId="{5C93792E-CFE9-47E9-A977-0C9C2D179B14}" type="sibTrans" cxnId="{B4FCEEF7-73DB-4CFF-A57E-A70B9A5200DC}">
      <dgm:prSet/>
      <dgm:spPr/>
      <dgm:t>
        <a:bodyPr/>
        <a:lstStyle/>
        <a:p>
          <a:endParaRPr lang="tr-TR"/>
        </a:p>
      </dgm:t>
    </dgm:pt>
    <dgm:pt modelId="{1308DCEE-41E4-4C9C-84F3-01023B0FE83D}">
      <dgm:prSet custT="1"/>
      <dgm:spPr/>
      <dgm:t>
        <a:bodyPr/>
        <a:lstStyle/>
        <a:p>
          <a:r>
            <a:rPr lang="tr-TR" sz="2400" b="0" i="0" baseline="0">
              <a:solidFill>
                <a:schemeClr val="tx1"/>
              </a:solidFill>
            </a:rPr>
            <a:t>Görme siniri iltihabı </a:t>
          </a:r>
          <a:endParaRPr lang="tr-TR" sz="2400">
            <a:solidFill>
              <a:schemeClr val="tx1"/>
            </a:solidFill>
          </a:endParaRPr>
        </a:p>
      </dgm:t>
    </dgm:pt>
    <dgm:pt modelId="{5978FAA7-F848-4B7B-AC8A-5BEF054E4C3A}" type="parTrans" cxnId="{4C567094-772F-408A-A5E6-3EA74A4A83CD}">
      <dgm:prSet/>
      <dgm:spPr/>
      <dgm:t>
        <a:bodyPr/>
        <a:lstStyle/>
        <a:p>
          <a:endParaRPr lang="tr-TR"/>
        </a:p>
      </dgm:t>
    </dgm:pt>
    <dgm:pt modelId="{AE361358-49C8-4E49-A873-6A96E4CC5B77}" type="sibTrans" cxnId="{4C567094-772F-408A-A5E6-3EA74A4A83CD}">
      <dgm:prSet/>
      <dgm:spPr/>
      <dgm:t>
        <a:bodyPr/>
        <a:lstStyle/>
        <a:p>
          <a:endParaRPr lang="tr-TR"/>
        </a:p>
      </dgm:t>
    </dgm:pt>
    <dgm:pt modelId="{BB7FBA4F-D85E-40BD-818C-2E6461F457A2}" type="pres">
      <dgm:prSet presAssocID="{D758342A-052B-4938-8FB4-AD89A51084CC}" presName="Name0" presStyleCnt="0">
        <dgm:presLayoutVars>
          <dgm:dir/>
          <dgm:animLvl val="lvl"/>
          <dgm:resizeHandles val="exact"/>
        </dgm:presLayoutVars>
      </dgm:prSet>
      <dgm:spPr/>
    </dgm:pt>
    <dgm:pt modelId="{76478A56-5746-45C2-B6B5-9B2BD1967A94}" type="pres">
      <dgm:prSet presAssocID="{31BE8B1D-7577-4CA2-81EE-6117A03AF9E1}" presName="linNode" presStyleCnt="0"/>
      <dgm:spPr/>
    </dgm:pt>
    <dgm:pt modelId="{196DB675-4B6D-4F84-A052-29BDBC1075ED}" type="pres">
      <dgm:prSet presAssocID="{31BE8B1D-7577-4CA2-81EE-6117A03AF9E1}" presName="parentText" presStyleLbl="node1" presStyleIdx="0" presStyleCnt="6" custScaleX="163881">
        <dgm:presLayoutVars>
          <dgm:chMax val="1"/>
          <dgm:bulletEnabled val="1"/>
        </dgm:presLayoutVars>
      </dgm:prSet>
      <dgm:spPr/>
    </dgm:pt>
    <dgm:pt modelId="{291C4CC6-84F8-4092-9427-8363697DA17E}" type="pres">
      <dgm:prSet presAssocID="{95905EE7-BF97-4F7B-A7CB-14131B16F1B8}" presName="sp" presStyleCnt="0"/>
      <dgm:spPr/>
    </dgm:pt>
    <dgm:pt modelId="{0A479B9F-0B76-48CD-8383-6579393E5B04}" type="pres">
      <dgm:prSet presAssocID="{5E39F088-13C6-4E7D-99C6-FE178E021418}" presName="linNode" presStyleCnt="0"/>
      <dgm:spPr/>
    </dgm:pt>
    <dgm:pt modelId="{45AC814F-8858-4D30-A9E9-0F53EE5FC1FF}" type="pres">
      <dgm:prSet presAssocID="{5E39F088-13C6-4E7D-99C6-FE178E021418}" presName="parentText" presStyleLbl="node1" presStyleIdx="1" presStyleCnt="6" custScaleX="163881">
        <dgm:presLayoutVars>
          <dgm:chMax val="1"/>
          <dgm:bulletEnabled val="1"/>
        </dgm:presLayoutVars>
      </dgm:prSet>
      <dgm:spPr/>
    </dgm:pt>
    <dgm:pt modelId="{D36A448C-428E-487B-B302-44D849AEEB0A}" type="pres">
      <dgm:prSet presAssocID="{49C3FCF7-ED37-476A-B0D9-FBBE638B9EBF}" presName="sp" presStyleCnt="0"/>
      <dgm:spPr/>
    </dgm:pt>
    <dgm:pt modelId="{234766BE-F4F4-4081-9404-DBE7454CB10B}" type="pres">
      <dgm:prSet presAssocID="{0506B725-1806-41AA-958E-1613E9FA9BDD}" presName="linNode" presStyleCnt="0"/>
      <dgm:spPr/>
    </dgm:pt>
    <dgm:pt modelId="{9D99FCE5-F103-4753-97BD-E13BD46343D3}" type="pres">
      <dgm:prSet presAssocID="{0506B725-1806-41AA-958E-1613E9FA9BDD}" presName="parentText" presStyleLbl="node1" presStyleIdx="2" presStyleCnt="6" custScaleX="163881">
        <dgm:presLayoutVars>
          <dgm:chMax val="1"/>
          <dgm:bulletEnabled val="1"/>
        </dgm:presLayoutVars>
      </dgm:prSet>
      <dgm:spPr/>
    </dgm:pt>
    <dgm:pt modelId="{1DD74B90-46C6-40E3-BBF2-F6B9D203B8DE}" type="pres">
      <dgm:prSet presAssocID="{F5B99A96-8845-440B-A18F-929BDEDE4D7C}" presName="sp" presStyleCnt="0"/>
      <dgm:spPr/>
    </dgm:pt>
    <dgm:pt modelId="{7BC2F515-2E99-4792-84F2-5E48E5413D78}" type="pres">
      <dgm:prSet presAssocID="{38DDE20B-B30B-4F78-863F-43C4F44D15FF}" presName="linNode" presStyleCnt="0"/>
      <dgm:spPr/>
    </dgm:pt>
    <dgm:pt modelId="{D403A19C-0629-4886-B939-496EC12F8BBF}" type="pres">
      <dgm:prSet presAssocID="{38DDE20B-B30B-4F78-863F-43C4F44D15FF}" presName="parentText" presStyleLbl="node1" presStyleIdx="3" presStyleCnt="6" custScaleX="163881">
        <dgm:presLayoutVars>
          <dgm:chMax val="1"/>
          <dgm:bulletEnabled val="1"/>
        </dgm:presLayoutVars>
      </dgm:prSet>
      <dgm:spPr/>
    </dgm:pt>
    <dgm:pt modelId="{8AD582F6-3D21-4A70-B18E-17D5F947BE30}" type="pres">
      <dgm:prSet presAssocID="{5FE8D83E-4A15-43EC-ADB7-3AA8C1629814}" presName="sp" presStyleCnt="0"/>
      <dgm:spPr/>
    </dgm:pt>
    <dgm:pt modelId="{42018F3C-3D08-44F1-B99E-8E32215FA052}" type="pres">
      <dgm:prSet presAssocID="{4424E845-4D2B-4BD7-B630-078E95C8659E}" presName="linNode" presStyleCnt="0"/>
      <dgm:spPr/>
    </dgm:pt>
    <dgm:pt modelId="{2E5778D7-ACF1-45B4-AB1B-E339B03E03C1}" type="pres">
      <dgm:prSet presAssocID="{4424E845-4D2B-4BD7-B630-078E95C8659E}" presName="parentText" presStyleLbl="node1" presStyleIdx="4" presStyleCnt="6" custScaleX="163881">
        <dgm:presLayoutVars>
          <dgm:chMax val="1"/>
          <dgm:bulletEnabled val="1"/>
        </dgm:presLayoutVars>
      </dgm:prSet>
      <dgm:spPr/>
    </dgm:pt>
    <dgm:pt modelId="{7F3BE041-E679-421D-9409-1949881A5F53}" type="pres">
      <dgm:prSet presAssocID="{5C93792E-CFE9-47E9-A977-0C9C2D179B14}" presName="sp" presStyleCnt="0"/>
      <dgm:spPr/>
    </dgm:pt>
    <dgm:pt modelId="{510B2C4B-5671-47A6-98B5-4B79F8000D5B}" type="pres">
      <dgm:prSet presAssocID="{1308DCEE-41E4-4C9C-84F3-01023B0FE83D}" presName="linNode" presStyleCnt="0"/>
      <dgm:spPr/>
    </dgm:pt>
    <dgm:pt modelId="{6B28C4BF-4916-488E-89E3-F3C6D8AF439A}" type="pres">
      <dgm:prSet presAssocID="{1308DCEE-41E4-4C9C-84F3-01023B0FE83D}" presName="parentText" presStyleLbl="node1" presStyleIdx="5" presStyleCnt="6" custScaleX="163881">
        <dgm:presLayoutVars>
          <dgm:chMax val="1"/>
          <dgm:bulletEnabled val="1"/>
        </dgm:presLayoutVars>
      </dgm:prSet>
      <dgm:spPr/>
    </dgm:pt>
  </dgm:ptLst>
  <dgm:cxnLst>
    <dgm:cxn modelId="{1508351D-4976-4460-8BF8-7887FE0487B6}" srcId="{D758342A-052B-4938-8FB4-AD89A51084CC}" destId="{0506B725-1806-41AA-958E-1613E9FA9BDD}" srcOrd="2" destOrd="0" parTransId="{850CA00F-D8ED-4260-B2D8-7C9BF468E9E3}" sibTransId="{F5B99A96-8845-440B-A18F-929BDEDE4D7C}"/>
    <dgm:cxn modelId="{AB98CB43-3FE7-48E2-8F09-39B7228B664F}" srcId="{D758342A-052B-4938-8FB4-AD89A51084CC}" destId="{31BE8B1D-7577-4CA2-81EE-6117A03AF9E1}" srcOrd="0" destOrd="0" parTransId="{0AD6E11E-FFD5-4D31-B650-F92EB51E1378}" sibTransId="{95905EE7-BF97-4F7B-A7CB-14131B16F1B8}"/>
    <dgm:cxn modelId="{7611A16A-C866-40F7-9C4B-C9C29F1ACEB0}" type="presOf" srcId="{38DDE20B-B30B-4F78-863F-43C4F44D15FF}" destId="{D403A19C-0629-4886-B939-496EC12F8BBF}" srcOrd="0" destOrd="0" presId="urn:microsoft.com/office/officeart/2005/8/layout/vList5"/>
    <dgm:cxn modelId="{0D22F773-8B2F-48D9-ACCF-9E7B5BB9F635}" srcId="{D758342A-052B-4938-8FB4-AD89A51084CC}" destId="{5E39F088-13C6-4E7D-99C6-FE178E021418}" srcOrd="1" destOrd="0" parTransId="{2B0204C3-8F4D-4575-884E-075225DA782B}" sibTransId="{49C3FCF7-ED37-476A-B0D9-FBBE638B9EBF}"/>
    <dgm:cxn modelId="{4FFAD385-EDC5-45A6-8A53-70986B96CE30}" type="presOf" srcId="{5E39F088-13C6-4E7D-99C6-FE178E021418}" destId="{45AC814F-8858-4D30-A9E9-0F53EE5FC1FF}" srcOrd="0" destOrd="0" presId="urn:microsoft.com/office/officeart/2005/8/layout/vList5"/>
    <dgm:cxn modelId="{4C567094-772F-408A-A5E6-3EA74A4A83CD}" srcId="{D758342A-052B-4938-8FB4-AD89A51084CC}" destId="{1308DCEE-41E4-4C9C-84F3-01023B0FE83D}" srcOrd="5" destOrd="0" parTransId="{5978FAA7-F848-4B7B-AC8A-5BEF054E4C3A}" sibTransId="{AE361358-49C8-4E49-A873-6A96E4CC5B77}"/>
    <dgm:cxn modelId="{087A809A-7647-4201-A168-4B11665DB5B8}" srcId="{D758342A-052B-4938-8FB4-AD89A51084CC}" destId="{38DDE20B-B30B-4F78-863F-43C4F44D15FF}" srcOrd="3" destOrd="0" parTransId="{5254540B-958F-47E4-99DC-E0E515D28FE5}" sibTransId="{5FE8D83E-4A15-43EC-ADB7-3AA8C1629814}"/>
    <dgm:cxn modelId="{527E26C4-4434-4CDE-97E1-0E303012422F}" type="presOf" srcId="{D758342A-052B-4938-8FB4-AD89A51084CC}" destId="{BB7FBA4F-D85E-40BD-818C-2E6461F457A2}" srcOrd="0" destOrd="0" presId="urn:microsoft.com/office/officeart/2005/8/layout/vList5"/>
    <dgm:cxn modelId="{759B55C6-9142-4B91-9A05-9A8B105647CB}" type="presOf" srcId="{4424E845-4D2B-4BD7-B630-078E95C8659E}" destId="{2E5778D7-ACF1-45B4-AB1B-E339B03E03C1}" srcOrd="0" destOrd="0" presId="urn:microsoft.com/office/officeart/2005/8/layout/vList5"/>
    <dgm:cxn modelId="{406C6EE6-DB9E-48C6-89B2-EF591E5D2317}" type="presOf" srcId="{0506B725-1806-41AA-958E-1613E9FA9BDD}" destId="{9D99FCE5-F103-4753-97BD-E13BD46343D3}" srcOrd="0" destOrd="0" presId="urn:microsoft.com/office/officeart/2005/8/layout/vList5"/>
    <dgm:cxn modelId="{ECB980EB-0360-400F-8FDA-91E5593BE2AE}" type="presOf" srcId="{1308DCEE-41E4-4C9C-84F3-01023B0FE83D}" destId="{6B28C4BF-4916-488E-89E3-F3C6D8AF439A}" srcOrd="0" destOrd="0" presId="urn:microsoft.com/office/officeart/2005/8/layout/vList5"/>
    <dgm:cxn modelId="{B4FCEEF7-73DB-4CFF-A57E-A70B9A5200DC}" srcId="{D758342A-052B-4938-8FB4-AD89A51084CC}" destId="{4424E845-4D2B-4BD7-B630-078E95C8659E}" srcOrd="4" destOrd="0" parTransId="{6CD8B170-2F1E-4574-9E0A-E23AFD4BF018}" sibTransId="{5C93792E-CFE9-47E9-A977-0C9C2D179B14}"/>
    <dgm:cxn modelId="{852AB6F9-9080-45CB-AE40-ED28538FCD1E}" type="presOf" srcId="{31BE8B1D-7577-4CA2-81EE-6117A03AF9E1}" destId="{196DB675-4B6D-4F84-A052-29BDBC1075ED}" srcOrd="0" destOrd="0" presId="urn:microsoft.com/office/officeart/2005/8/layout/vList5"/>
    <dgm:cxn modelId="{01140A1F-66BD-4C0B-B4BC-2469A0F38D4F}" type="presParOf" srcId="{BB7FBA4F-D85E-40BD-818C-2E6461F457A2}" destId="{76478A56-5746-45C2-B6B5-9B2BD1967A94}" srcOrd="0" destOrd="0" presId="urn:microsoft.com/office/officeart/2005/8/layout/vList5"/>
    <dgm:cxn modelId="{2E285C51-98E6-4717-9974-99A8F936368C}" type="presParOf" srcId="{76478A56-5746-45C2-B6B5-9B2BD1967A94}" destId="{196DB675-4B6D-4F84-A052-29BDBC1075ED}" srcOrd="0" destOrd="0" presId="urn:microsoft.com/office/officeart/2005/8/layout/vList5"/>
    <dgm:cxn modelId="{226D2B0B-F6D9-40C6-A1B8-0C113F9E080B}" type="presParOf" srcId="{BB7FBA4F-D85E-40BD-818C-2E6461F457A2}" destId="{291C4CC6-84F8-4092-9427-8363697DA17E}" srcOrd="1" destOrd="0" presId="urn:microsoft.com/office/officeart/2005/8/layout/vList5"/>
    <dgm:cxn modelId="{F030196C-9DAB-45A4-8150-A45CFBF1B6FE}" type="presParOf" srcId="{BB7FBA4F-D85E-40BD-818C-2E6461F457A2}" destId="{0A479B9F-0B76-48CD-8383-6579393E5B04}" srcOrd="2" destOrd="0" presId="urn:microsoft.com/office/officeart/2005/8/layout/vList5"/>
    <dgm:cxn modelId="{8CECB81F-4001-4041-9556-501B702672E1}" type="presParOf" srcId="{0A479B9F-0B76-48CD-8383-6579393E5B04}" destId="{45AC814F-8858-4D30-A9E9-0F53EE5FC1FF}" srcOrd="0" destOrd="0" presId="urn:microsoft.com/office/officeart/2005/8/layout/vList5"/>
    <dgm:cxn modelId="{65ECF162-DB4C-4B08-97D5-AB00F8370A3F}" type="presParOf" srcId="{BB7FBA4F-D85E-40BD-818C-2E6461F457A2}" destId="{D36A448C-428E-487B-B302-44D849AEEB0A}" srcOrd="3" destOrd="0" presId="urn:microsoft.com/office/officeart/2005/8/layout/vList5"/>
    <dgm:cxn modelId="{6CC689CD-21D6-47CF-BCBE-290962568919}" type="presParOf" srcId="{BB7FBA4F-D85E-40BD-818C-2E6461F457A2}" destId="{234766BE-F4F4-4081-9404-DBE7454CB10B}" srcOrd="4" destOrd="0" presId="urn:microsoft.com/office/officeart/2005/8/layout/vList5"/>
    <dgm:cxn modelId="{0622A723-CA75-4F09-94CA-DB91774806BB}" type="presParOf" srcId="{234766BE-F4F4-4081-9404-DBE7454CB10B}" destId="{9D99FCE5-F103-4753-97BD-E13BD46343D3}" srcOrd="0" destOrd="0" presId="urn:microsoft.com/office/officeart/2005/8/layout/vList5"/>
    <dgm:cxn modelId="{609CEB5A-C76D-44BF-BA51-A5684E4A9A2A}" type="presParOf" srcId="{BB7FBA4F-D85E-40BD-818C-2E6461F457A2}" destId="{1DD74B90-46C6-40E3-BBF2-F6B9D203B8DE}" srcOrd="5" destOrd="0" presId="urn:microsoft.com/office/officeart/2005/8/layout/vList5"/>
    <dgm:cxn modelId="{A67C0EF7-ACF5-4856-B58C-85705D9A702F}" type="presParOf" srcId="{BB7FBA4F-D85E-40BD-818C-2E6461F457A2}" destId="{7BC2F515-2E99-4792-84F2-5E48E5413D78}" srcOrd="6" destOrd="0" presId="urn:microsoft.com/office/officeart/2005/8/layout/vList5"/>
    <dgm:cxn modelId="{DA6C3528-2E4C-4061-A5EB-868FB6277346}" type="presParOf" srcId="{7BC2F515-2E99-4792-84F2-5E48E5413D78}" destId="{D403A19C-0629-4886-B939-496EC12F8BBF}" srcOrd="0" destOrd="0" presId="urn:microsoft.com/office/officeart/2005/8/layout/vList5"/>
    <dgm:cxn modelId="{FDB4C22C-0EFE-439C-9A4F-F65E5E92EA4C}" type="presParOf" srcId="{BB7FBA4F-D85E-40BD-818C-2E6461F457A2}" destId="{8AD582F6-3D21-4A70-B18E-17D5F947BE30}" srcOrd="7" destOrd="0" presId="urn:microsoft.com/office/officeart/2005/8/layout/vList5"/>
    <dgm:cxn modelId="{5527C12A-400A-465B-9923-EBBF0C4CBB38}" type="presParOf" srcId="{BB7FBA4F-D85E-40BD-818C-2E6461F457A2}" destId="{42018F3C-3D08-44F1-B99E-8E32215FA052}" srcOrd="8" destOrd="0" presId="urn:microsoft.com/office/officeart/2005/8/layout/vList5"/>
    <dgm:cxn modelId="{AB48DF15-C20E-4C3C-9EAD-72526046EBE2}" type="presParOf" srcId="{42018F3C-3D08-44F1-B99E-8E32215FA052}" destId="{2E5778D7-ACF1-45B4-AB1B-E339B03E03C1}" srcOrd="0" destOrd="0" presId="urn:microsoft.com/office/officeart/2005/8/layout/vList5"/>
    <dgm:cxn modelId="{B3ACAB02-5E72-4D6B-B181-33C108352965}" type="presParOf" srcId="{BB7FBA4F-D85E-40BD-818C-2E6461F457A2}" destId="{7F3BE041-E679-421D-9409-1949881A5F53}" srcOrd="9" destOrd="0" presId="urn:microsoft.com/office/officeart/2005/8/layout/vList5"/>
    <dgm:cxn modelId="{BF349CDB-7489-4C7D-847A-0CF3FDDC0A89}" type="presParOf" srcId="{BB7FBA4F-D85E-40BD-818C-2E6461F457A2}" destId="{510B2C4B-5671-47A6-98B5-4B79F8000D5B}" srcOrd="10" destOrd="0" presId="urn:microsoft.com/office/officeart/2005/8/layout/vList5"/>
    <dgm:cxn modelId="{87862AD9-3F01-4B5D-A290-08CF7F2CB806}" type="presParOf" srcId="{510B2C4B-5671-47A6-98B5-4B79F8000D5B}" destId="{6B28C4BF-4916-488E-89E3-F3C6D8AF439A}"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AF1990-EADC-4B5D-863C-F861D322060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tr-TR"/>
        </a:p>
      </dgm:t>
    </dgm:pt>
    <dgm:pt modelId="{BD064605-9BB3-4825-AF2E-D952D0E45B61}">
      <dgm:prSet/>
      <dgm:spPr>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dgm:spPr>
      <dgm:t>
        <a:bodyPr/>
        <a:lstStyle/>
        <a:p>
          <a:r>
            <a:rPr lang="tr-TR" b="0" i="0" baseline="0" dirty="0">
              <a:solidFill>
                <a:schemeClr val="tx1"/>
              </a:solidFill>
              <a:highlight>
                <a:srgbClr val="FFFF00"/>
              </a:highlight>
            </a:rPr>
            <a:t>Sigara içenlerin yaklaşık yarısı</a:t>
          </a:r>
          <a:r>
            <a:rPr lang="tr-TR" b="0" i="0" baseline="0" dirty="0">
              <a:solidFill>
                <a:schemeClr val="tx1"/>
              </a:solidFill>
            </a:rPr>
            <a:t>nın sigaranın yol açtığı bir hastalıktan öldükleri hesaplanmaktadır. </a:t>
          </a:r>
          <a:endParaRPr lang="tr-TR" dirty="0">
            <a:solidFill>
              <a:schemeClr val="tx1"/>
            </a:solidFill>
          </a:endParaRPr>
        </a:p>
      </dgm:t>
    </dgm:pt>
    <dgm:pt modelId="{3B5A3F84-42DB-48CC-815E-D87356715B9D}" type="parTrans" cxnId="{3B6D57A7-9C7B-42B4-98D6-0137C3F0A841}">
      <dgm:prSet/>
      <dgm:spPr/>
      <dgm:t>
        <a:bodyPr/>
        <a:lstStyle/>
        <a:p>
          <a:endParaRPr lang="tr-TR"/>
        </a:p>
      </dgm:t>
    </dgm:pt>
    <dgm:pt modelId="{2C373B36-E5AC-44A0-95F2-B31D45438E18}" type="sibTrans" cxnId="{3B6D57A7-9C7B-42B4-98D6-0137C3F0A841}">
      <dgm:prSet/>
      <dgm:spPr/>
      <dgm:t>
        <a:bodyPr/>
        <a:lstStyle/>
        <a:p>
          <a:endParaRPr lang="tr-TR"/>
        </a:p>
      </dgm:t>
    </dgm:pt>
    <dgm:pt modelId="{A4CD5D89-EDCB-4A76-B530-563B12329BDD}">
      <dgm:prSet custT="1"/>
      <dgm:spPr/>
      <dgm:t>
        <a:bodyPr/>
        <a:lstStyle/>
        <a:p>
          <a:r>
            <a:rPr lang="tr-TR" sz="2800" b="0" i="0" baseline="0" dirty="0">
              <a:solidFill>
                <a:schemeClr val="tx1"/>
              </a:solidFill>
            </a:rPr>
            <a:t>Dünyada sigara kullanımı nedeniyle </a:t>
          </a:r>
          <a:r>
            <a:rPr lang="tr-TR" sz="2800" b="0" i="0" baseline="0" dirty="0">
              <a:solidFill>
                <a:schemeClr val="tx1"/>
              </a:solidFill>
              <a:highlight>
                <a:srgbClr val="FFFF00"/>
              </a:highlight>
            </a:rPr>
            <a:t>8 saniyede 1 kişi </a:t>
          </a:r>
          <a:r>
            <a:rPr lang="tr-TR" sz="2800" b="0" i="0" baseline="0" dirty="0">
              <a:solidFill>
                <a:schemeClr val="tx1"/>
              </a:solidFill>
            </a:rPr>
            <a:t>ölmektedir. </a:t>
          </a:r>
          <a:endParaRPr lang="tr-TR" sz="2800" dirty="0">
            <a:solidFill>
              <a:schemeClr val="tx1"/>
            </a:solidFill>
          </a:endParaRPr>
        </a:p>
      </dgm:t>
    </dgm:pt>
    <dgm:pt modelId="{FC71C6D6-DA87-49A5-922E-FFE3C4B6EFE8}" type="parTrans" cxnId="{329EE8BB-E768-4BF7-BC0A-0436FC56CB2C}">
      <dgm:prSet/>
      <dgm:spPr/>
      <dgm:t>
        <a:bodyPr/>
        <a:lstStyle/>
        <a:p>
          <a:endParaRPr lang="tr-TR"/>
        </a:p>
      </dgm:t>
    </dgm:pt>
    <dgm:pt modelId="{17831B72-C1FA-46B4-8A9C-72C691C10493}" type="sibTrans" cxnId="{329EE8BB-E768-4BF7-BC0A-0436FC56CB2C}">
      <dgm:prSet/>
      <dgm:spPr/>
      <dgm:t>
        <a:bodyPr/>
        <a:lstStyle/>
        <a:p>
          <a:endParaRPr lang="tr-TR"/>
        </a:p>
      </dgm:t>
    </dgm:pt>
    <dgm:pt modelId="{DE9A5B9B-6284-45C3-A2C0-CC6299031B8F}">
      <dgm:prSet/>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pPr algn="ctr"/>
          <a:r>
            <a:rPr lang="tr-TR" b="1" i="0" baseline="0" dirty="0">
              <a:solidFill>
                <a:schemeClr val="tx1"/>
              </a:solidFill>
            </a:rPr>
            <a:t>Genel bir yaklaşımla tütün, yıllık ölümlerin %25’inden sorumludur. </a:t>
          </a:r>
          <a:endParaRPr lang="tr-TR" b="1" dirty="0">
            <a:solidFill>
              <a:schemeClr val="tx1"/>
            </a:solidFill>
          </a:endParaRPr>
        </a:p>
      </dgm:t>
    </dgm:pt>
    <dgm:pt modelId="{790A5867-2961-4A44-B3E3-27CC94E7A3D6}" type="sibTrans" cxnId="{2DE216F5-C805-41BA-A932-C749807023BA}">
      <dgm:prSet/>
      <dgm:spPr/>
      <dgm:t>
        <a:bodyPr/>
        <a:lstStyle/>
        <a:p>
          <a:endParaRPr lang="tr-TR"/>
        </a:p>
      </dgm:t>
    </dgm:pt>
    <dgm:pt modelId="{4B53AFF0-19F8-4E3A-B89D-6B2A9AF51995}" type="parTrans" cxnId="{2DE216F5-C805-41BA-A932-C749807023BA}">
      <dgm:prSet/>
      <dgm:spPr/>
      <dgm:t>
        <a:bodyPr/>
        <a:lstStyle/>
        <a:p>
          <a:endParaRPr lang="tr-TR"/>
        </a:p>
      </dgm:t>
    </dgm:pt>
    <dgm:pt modelId="{9707FA5F-601F-4CC9-9B4A-FBDF0D2BFEF6}" type="pres">
      <dgm:prSet presAssocID="{83AF1990-EADC-4B5D-863C-F861D322060E}" presName="diagram" presStyleCnt="0">
        <dgm:presLayoutVars>
          <dgm:dir/>
          <dgm:resizeHandles val="exact"/>
        </dgm:presLayoutVars>
      </dgm:prSet>
      <dgm:spPr/>
    </dgm:pt>
    <dgm:pt modelId="{B2010E70-EE0D-45FC-ADFC-4012D43FB23D}" type="pres">
      <dgm:prSet presAssocID="{DE9A5B9B-6284-45C3-A2C0-CC6299031B8F}" presName="node" presStyleLbl="node1" presStyleIdx="0" presStyleCnt="3" custLinFactNeighborX="70498" custLinFactNeighborY="14">
        <dgm:presLayoutVars>
          <dgm:bulletEnabled val="1"/>
        </dgm:presLayoutVars>
      </dgm:prSet>
      <dgm:spPr/>
    </dgm:pt>
    <dgm:pt modelId="{C7069D3C-7964-4525-9853-4034021C8DEB}" type="pres">
      <dgm:prSet presAssocID="{790A5867-2961-4A44-B3E3-27CC94E7A3D6}" presName="sibTrans" presStyleCnt="0"/>
      <dgm:spPr/>
    </dgm:pt>
    <dgm:pt modelId="{85C3CC7C-42BF-41DE-AA19-CF6A611EC919}" type="pres">
      <dgm:prSet presAssocID="{BD064605-9BB3-4825-AF2E-D952D0E45B61}" presName="node" presStyleLbl="node1" presStyleIdx="1" presStyleCnt="3" custLinFactY="4167" custLinFactNeighborX="29178" custLinFactNeighborY="100000">
        <dgm:presLayoutVars>
          <dgm:bulletEnabled val="1"/>
        </dgm:presLayoutVars>
      </dgm:prSet>
      <dgm:spPr/>
    </dgm:pt>
    <dgm:pt modelId="{017F504B-8D00-4080-8337-99F96DB5BDCE}" type="pres">
      <dgm:prSet presAssocID="{2C373B36-E5AC-44A0-95F2-B31D45438E18}" presName="sibTrans" presStyleCnt="0"/>
      <dgm:spPr/>
    </dgm:pt>
    <dgm:pt modelId="{2A4B5EF2-DE2F-43C6-ADE6-7D78A841BEFE}" type="pres">
      <dgm:prSet presAssocID="{A4CD5D89-EDCB-4A76-B530-563B12329BDD}" presName="node" presStyleLbl="node1" presStyleIdx="2" presStyleCnt="3" custScaleX="78775" custLinFactNeighborX="-39471" custLinFactNeighborY="-12499">
        <dgm:presLayoutVars>
          <dgm:bulletEnabled val="1"/>
        </dgm:presLayoutVars>
      </dgm:prSet>
      <dgm:spPr/>
    </dgm:pt>
  </dgm:ptLst>
  <dgm:cxnLst>
    <dgm:cxn modelId="{C575D627-947B-42E6-A917-8DCA6FB3DD28}" type="presOf" srcId="{DE9A5B9B-6284-45C3-A2C0-CC6299031B8F}" destId="{B2010E70-EE0D-45FC-ADFC-4012D43FB23D}" srcOrd="0" destOrd="0" presId="urn:microsoft.com/office/officeart/2005/8/layout/default"/>
    <dgm:cxn modelId="{47BF1D4E-4E96-46C5-9EF3-2799AEB79CF9}" type="presOf" srcId="{83AF1990-EADC-4B5D-863C-F861D322060E}" destId="{9707FA5F-601F-4CC9-9B4A-FBDF0D2BFEF6}" srcOrd="0" destOrd="0" presId="urn:microsoft.com/office/officeart/2005/8/layout/default"/>
    <dgm:cxn modelId="{F736D297-3ABD-409E-B910-97B22EEDE126}" type="presOf" srcId="{A4CD5D89-EDCB-4A76-B530-563B12329BDD}" destId="{2A4B5EF2-DE2F-43C6-ADE6-7D78A841BEFE}" srcOrd="0" destOrd="0" presId="urn:microsoft.com/office/officeart/2005/8/layout/default"/>
    <dgm:cxn modelId="{3B6D57A7-9C7B-42B4-98D6-0137C3F0A841}" srcId="{83AF1990-EADC-4B5D-863C-F861D322060E}" destId="{BD064605-9BB3-4825-AF2E-D952D0E45B61}" srcOrd="1" destOrd="0" parTransId="{3B5A3F84-42DB-48CC-815E-D87356715B9D}" sibTransId="{2C373B36-E5AC-44A0-95F2-B31D45438E18}"/>
    <dgm:cxn modelId="{329EE8BB-E768-4BF7-BC0A-0436FC56CB2C}" srcId="{83AF1990-EADC-4B5D-863C-F861D322060E}" destId="{A4CD5D89-EDCB-4A76-B530-563B12329BDD}" srcOrd="2" destOrd="0" parTransId="{FC71C6D6-DA87-49A5-922E-FFE3C4B6EFE8}" sibTransId="{17831B72-C1FA-46B4-8A9C-72C691C10493}"/>
    <dgm:cxn modelId="{130ABAE1-C721-4DC7-8C11-9D3E3298EABE}" type="presOf" srcId="{BD064605-9BB3-4825-AF2E-D952D0E45B61}" destId="{85C3CC7C-42BF-41DE-AA19-CF6A611EC919}" srcOrd="0" destOrd="0" presId="urn:microsoft.com/office/officeart/2005/8/layout/default"/>
    <dgm:cxn modelId="{2DE216F5-C805-41BA-A932-C749807023BA}" srcId="{83AF1990-EADC-4B5D-863C-F861D322060E}" destId="{DE9A5B9B-6284-45C3-A2C0-CC6299031B8F}" srcOrd="0" destOrd="0" parTransId="{4B53AFF0-19F8-4E3A-B89D-6B2A9AF51995}" sibTransId="{790A5867-2961-4A44-B3E3-27CC94E7A3D6}"/>
    <dgm:cxn modelId="{EA5C00CC-CCC6-40BB-8B28-843E4BC5D22C}" type="presParOf" srcId="{9707FA5F-601F-4CC9-9B4A-FBDF0D2BFEF6}" destId="{B2010E70-EE0D-45FC-ADFC-4012D43FB23D}" srcOrd="0" destOrd="0" presId="urn:microsoft.com/office/officeart/2005/8/layout/default"/>
    <dgm:cxn modelId="{467542C3-9AB1-4E2A-806F-36543E840BDC}" type="presParOf" srcId="{9707FA5F-601F-4CC9-9B4A-FBDF0D2BFEF6}" destId="{C7069D3C-7964-4525-9853-4034021C8DEB}" srcOrd="1" destOrd="0" presId="urn:microsoft.com/office/officeart/2005/8/layout/default"/>
    <dgm:cxn modelId="{5CA15A01-52E1-41B0-93F9-305EC22E0FAA}" type="presParOf" srcId="{9707FA5F-601F-4CC9-9B4A-FBDF0D2BFEF6}" destId="{85C3CC7C-42BF-41DE-AA19-CF6A611EC919}" srcOrd="2" destOrd="0" presId="urn:microsoft.com/office/officeart/2005/8/layout/default"/>
    <dgm:cxn modelId="{1D23CD49-ED83-43D7-83EA-225637F201E4}" type="presParOf" srcId="{9707FA5F-601F-4CC9-9B4A-FBDF0D2BFEF6}" destId="{017F504B-8D00-4080-8337-99F96DB5BDCE}" srcOrd="3" destOrd="0" presId="urn:microsoft.com/office/officeart/2005/8/layout/default"/>
    <dgm:cxn modelId="{C19B2C00-373E-47A5-91AE-1A9526E962B6}" type="presParOf" srcId="{9707FA5F-601F-4CC9-9B4A-FBDF0D2BFEF6}" destId="{2A4B5EF2-DE2F-43C6-ADE6-7D78A841BEFE}"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BF73B8-0F20-4A47-8365-E3275758A211}"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tr-TR"/>
        </a:p>
      </dgm:t>
    </dgm:pt>
    <dgm:pt modelId="{8A27D215-974B-413B-8F6E-6ECAE711D580}">
      <dgm:prSet custT="1"/>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r>
            <a:rPr lang="tr-TR" sz="1800" b="1" i="0" baseline="0" dirty="0">
              <a:solidFill>
                <a:schemeClr val="tx1"/>
              </a:solidFill>
            </a:rPr>
            <a:t>Tütünde bağımlılık yapan madde </a:t>
          </a:r>
          <a:r>
            <a:rPr lang="tr-TR" sz="1800" b="1" i="0" baseline="0" dirty="0" err="1">
              <a:solidFill>
                <a:schemeClr val="tx1"/>
              </a:solidFill>
            </a:rPr>
            <a:t>NİKOTİNdir</a:t>
          </a:r>
          <a:r>
            <a:rPr lang="tr-TR" sz="1800" b="1" i="0" baseline="0" dirty="0">
              <a:solidFill>
                <a:schemeClr val="tx1"/>
              </a:solidFill>
            </a:rPr>
            <a:t>. </a:t>
          </a:r>
          <a:endParaRPr lang="tr-TR" sz="1800" b="1" dirty="0">
            <a:solidFill>
              <a:schemeClr val="tx1"/>
            </a:solidFill>
          </a:endParaRPr>
        </a:p>
      </dgm:t>
    </dgm:pt>
    <dgm:pt modelId="{9417D08E-1083-4998-BFD6-F5CF808E1D48}" type="parTrans" cxnId="{0DDB787D-59EF-44DA-844C-29BF8E6A359B}">
      <dgm:prSet/>
      <dgm:spPr/>
      <dgm:t>
        <a:bodyPr/>
        <a:lstStyle/>
        <a:p>
          <a:endParaRPr lang="tr-TR"/>
        </a:p>
      </dgm:t>
    </dgm:pt>
    <dgm:pt modelId="{6A1F8435-7485-4008-80B1-2B12C6F8170C}" type="sibTrans" cxnId="{0DDB787D-59EF-44DA-844C-29BF8E6A359B}">
      <dgm:prSet custT="1"/>
      <dgm:spPr/>
      <dgm:t>
        <a:bodyPr/>
        <a:lstStyle/>
        <a:p>
          <a:endParaRPr lang="tr-TR" sz="1800"/>
        </a:p>
      </dgm:t>
    </dgm:pt>
    <dgm:pt modelId="{C930FACB-86CD-4D2B-B551-FC821C99322F}">
      <dgm:prSet custT="1"/>
      <dgm:spPr/>
      <dgm:t>
        <a:bodyPr/>
        <a:lstStyle/>
        <a:p>
          <a:r>
            <a:rPr lang="tr-TR" sz="1800" b="0" i="0" baseline="0" dirty="0">
              <a:solidFill>
                <a:schemeClr val="tx1"/>
              </a:solidFill>
            </a:rPr>
            <a:t>Sigarada ortalama </a:t>
          </a:r>
          <a:r>
            <a:rPr lang="tr-TR" sz="1800" b="1" i="0" baseline="0" dirty="0">
              <a:solidFill>
                <a:schemeClr val="tx1"/>
              </a:solidFill>
              <a:highlight>
                <a:srgbClr val="FFFF00"/>
              </a:highlight>
            </a:rPr>
            <a:t>0,5-1 gram tütün ve 10 mg nikotin </a:t>
          </a:r>
          <a:r>
            <a:rPr lang="tr-TR" sz="1800" b="0" i="0" baseline="0" dirty="0">
              <a:solidFill>
                <a:schemeClr val="tx1"/>
              </a:solidFill>
            </a:rPr>
            <a:t>bulunmaktadır. </a:t>
          </a:r>
          <a:endParaRPr lang="tr-TR" sz="1800" dirty="0">
            <a:solidFill>
              <a:schemeClr val="tx1"/>
            </a:solidFill>
          </a:endParaRPr>
        </a:p>
      </dgm:t>
    </dgm:pt>
    <dgm:pt modelId="{CD513202-D45B-4888-B47E-93CFE091C241}" type="parTrans" cxnId="{99F5E185-E5C7-4732-8659-7C56CB3A279D}">
      <dgm:prSet/>
      <dgm:spPr/>
      <dgm:t>
        <a:bodyPr/>
        <a:lstStyle/>
        <a:p>
          <a:endParaRPr lang="tr-TR"/>
        </a:p>
      </dgm:t>
    </dgm:pt>
    <dgm:pt modelId="{299D3048-801E-41F6-BE99-2254772E7210}" type="sibTrans" cxnId="{99F5E185-E5C7-4732-8659-7C56CB3A279D}">
      <dgm:prSet custT="1"/>
      <dgm:spPr/>
      <dgm:t>
        <a:bodyPr/>
        <a:lstStyle/>
        <a:p>
          <a:endParaRPr lang="tr-TR" sz="1800"/>
        </a:p>
      </dgm:t>
    </dgm:pt>
    <dgm:pt modelId="{16726357-B4F6-4CA6-B3E9-B91C3FB5C40D}">
      <dgm:prSet custT="1"/>
      <dgm:spPr/>
      <dgm:t>
        <a:bodyPr/>
        <a:lstStyle/>
        <a:p>
          <a:r>
            <a:rPr lang="tr-TR" sz="1800" b="0" i="0" baseline="0" dirty="0"/>
            <a:t>Bir sigara yaklaşık </a:t>
          </a:r>
          <a:r>
            <a:rPr lang="tr-TR" sz="1800" b="0" i="0" baseline="0" dirty="0">
              <a:solidFill>
                <a:schemeClr val="tx1"/>
              </a:solidFill>
            </a:rPr>
            <a:t>5 dakika içerisinde 10 kez içe çekilerek </a:t>
          </a:r>
          <a:r>
            <a:rPr lang="tr-TR" sz="1800" b="0" i="0" baseline="0" dirty="0"/>
            <a:t>içilir. </a:t>
          </a:r>
          <a:endParaRPr lang="tr-TR" sz="1800" dirty="0"/>
        </a:p>
      </dgm:t>
    </dgm:pt>
    <dgm:pt modelId="{C4E89AE4-3254-4371-9E46-6B23C38DE285}" type="parTrans" cxnId="{4AD7188E-EABE-42BA-96A9-514C5B032C06}">
      <dgm:prSet/>
      <dgm:spPr/>
      <dgm:t>
        <a:bodyPr/>
        <a:lstStyle/>
        <a:p>
          <a:endParaRPr lang="tr-TR"/>
        </a:p>
      </dgm:t>
    </dgm:pt>
    <dgm:pt modelId="{ABA91E44-950E-4B3D-91FB-06EEEB90CF4B}" type="sibTrans" cxnId="{4AD7188E-EABE-42BA-96A9-514C5B032C06}">
      <dgm:prSet custT="1"/>
      <dgm:spPr/>
      <dgm:t>
        <a:bodyPr/>
        <a:lstStyle/>
        <a:p>
          <a:endParaRPr lang="tr-TR" sz="1800"/>
        </a:p>
      </dgm:t>
    </dgm:pt>
    <dgm:pt modelId="{235E8E24-3BD5-46B9-A9EA-67EAEB740BD2}">
      <dgm:prSet custT="1"/>
      <dgm:spPr>
        <a:gradFill flip="none" rotWithShape="0">
          <a:gsLst>
            <a:gs pos="0">
              <a:schemeClr val="accent6">
                <a:hueOff val="0"/>
                <a:satOff val="0"/>
                <a:lumOff val="0"/>
                <a:tint val="66000"/>
                <a:satMod val="160000"/>
              </a:schemeClr>
            </a:gs>
            <a:gs pos="50000">
              <a:schemeClr val="accent6">
                <a:hueOff val="0"/>
                <a:satOff val="0"/>
                <a:lumOff val="0"/>
                <a:tint val="44500"/>
                <a:satMod val="160000"/>
              </a:schemeClr>
            </a:gs>
            <a:gs pos="100000">
              <a:schemeClr val="accent6">
                <a:hueOff val="0"/>
                <a:satOff val="0"/>
                <a:lumOff val="0"/>
                <a:tint val="23500"/>
                <a:satMod val="160000"/>
              </a:schemeClr>
            </a:gs>
          </a:gsLst>
          <a:path path="circle">
            <a:fillToRect l="50000" t="50000" r="50000" b="50000"/>
          </a:path>
          <a:tileRect/>
        </a:gradFill>
      </dgm:spPr>
      <dgm:t>
        <a:bodyPr/>
        <a:lstStyle/>
        <a:p>
          <a:r>
            <a:rPr lang="tr-TR" sz="1800" b="1" i="0" baseline="0" dirty="0">
              <a:solidFill>
                <a:schemeClr val="tx1"/>
              </a:solidFill>
            </a:rPr>
            <a:t>Nikotin yoksunluğunda </a:t>
          </a:r>
          <a:r>
            <a:rPr lang="tr-TR" sz="1800" b="0" i="0" baseline="0" dirty="0">
              <a:solidFill>
                <a:srgbClr val="282828"/>
              </a:solidFill>
            </a:rPr>
            <a:t>depresif duygu durumu, sigara içme isteği, baş ağrısı, uyku sorunları, sinirlilik, gerginlik, konsantrasyonda güçlük, yorgunluk, iştah artışı/kilo alma gibi belirtiler ortaya çıkar.  </a:t>
          </a:r>
          <a:endParaRPr lang="tr-TR" sz="1800" dirty="0">
            <a:solidFill>
              <a:srgbClr val="282828"/>
            </a:solidFill>
          </a:endParaRPr>
        </a:p>
      </dgm:t>
    </dgm:pt>
    <dgm:pt modelId="{D64CD47B-70EE-4DE0-8793-D2B594FF4846}" type="parTrans" cxnId="{35EB6809-4139-46C5-9F9C-553EE553319D}">
      <dgm:prSet/>
      <dgm:spPr/>
      <dgm:t>
        <a:bodyPr/>
        <a:lstStyle/>
        <a:p>
          <a:endParaRPr lang="tr-TR"/>
        </a:p>
      </dgm:t>
    </dgm:pt>
    <dgm:pt modelId="{313477B6-5E29-4D3C-8FC0-AA82007267FA}" type="sibTrans" cxnId="{35EB6809-4139-46C5-9F9C-553EE553319D}">
      <dgm:prSet/>
      <dgm:spPr/>
      <dgm:t>
        <a:bodyPr/>
        <a:lstStyle/>
        <a:p>
          <a:endParaRPr lang="tr-TR"/>
        </a:p>
      </dgm:t>
    </dgm:pt>
    <dgm:pt modelId="{8D7CF96B-0F06-46A1-A811-83C6C8DEBAC1}">
      <dgm:prSet custT="1"/>
      <dgm:spPr>
        <a:gradFill flip="none" rotWithShape="0">
          <a:gsLst>
            <a:gs pos="0">
              <a:schemeClr val="accent3">
                <a:hueOff val="0"/>
                <a:satOff val="0"/>
                <a:lumOff val="0"/>
                <a:shade val="30000"/>
                <a:satMod val="115000"/>
              </a:schemeClr>
            </a:gs>
            <a:gs pos="50000">
              <a:schemeClr val="accent3">
                <a:hueOff val="0"/>
                <a:satOff val="0"/>
                <a:lumOff val="0"/>
                <a:shade val="67500"/>
                <a:satMod val="115000"/>
              </a:schemeClr>
            </a:gs>
            <a:gs pos="100000">
              <a:schemeClr val="accent3">
                <a:hueOff val="0"/>
                <a:satOff val="0"/>
                <a:lumOff val="0"/>
                <a:shade val="100000"/>
                <a:satMod val="115000"/>
              </a:schemeClr>
            </a:gs>
          </a:gsLst>
          <a:path path="circle">
            <a:fillToRect l="50000" t="50000" r="50000" b="50000"/>
          </a:path>
          <a:tileRect/>
        </a:gradFill>
      </dgm:spPr>
      <dgm:t>
        <a:bodyPr/>
        <a:lstStyle/>
        <a:p>
          <a:r>
            <a:rPr lang="tr-TR" sz="1800" b="0" i="0" baseline="0" dirty="0"/>
            <a:t>Sigara </a:t>
          </a:r>
          <a:r>
            <a:rPr lang="tr-TR" sz="1800" b="1" i="0" baseline="0" dirty="0">
              <a:solidFill>
                <a:schemeClr val="tx1"/>
              </a:solidFill>
              <a:highlight>
                <a:srgbClr val="FFFF00"/>
              </a:highlight>
            </a:rPr>
            <a:t>içildikten 7 saniye sonra nikotin beyne ulaşır. </a:t>
          </a:r>
          <a:endParaRPr lang="tr-TR" sz="1800" b="1" dirty="0">
            <a:solidFill>
              <a:schemeClr val="tx1"/>
            </a:solidFill>
            <a:highlight>
              <a:srgbClr val="FFFF00"/>
            </a:highlight>
          </a:endParaRPr>
        </a:p>
      </dgm:t>
    </dgm:pt>
    <dgm:pt modelId="{EC71E439-FB9F-4BA2-AE95-CCD7A8929207}" type="sibTrans" cxnId="{537C0CA9-33AD-40B6-8C7E-BD8A358B48E4}">
      <dgm:prSet custT="1"/>
      <dgm:spPr/>
      <dgm:t>
        <a:bodyPr/>
        <a:lstStyle/>
        <a:p>
          <a:endParaRPr lang="tr-TR" sz="1800"/>
        </a:p>
      </dgm:t>
    </dgm:pt>
    <dgm:pt modelId="{36B508A8-A68B-4959-AB28-911E86E2D7D1}" type="parTrans" cxnId="{537C0CA9-33AD-40B6-8C7E-BD8A358B48E4}">
      <dgm:prSet/>
      <dgm:spPr/>
      <dgm:t>
        <a:bodyPr/>
        <a:lstStyle/>
        <a:p>
          <a:endParaRPr lang="tr-TR"/>
        </a:p>
      </dgm:t>
    </dgm:pt>
    <dgm:pt modelId="{33DB53A2-D2EB-4975-A08D-35A83B5C3175}" type="pres">
      <dgm:prSet presAssocID="{33BF73B8-0F20-4A47-8365-E3275758A211}" presName="Name0" presStyleCnt="0">
        <dgm:presLayoutVars>
          <dgm:dir/>
          <dgm:resizeHandles val="exact"/>
        </dgm:presLayoutVars>
      </dgm:prSet>
      <dgm:spPr/>
    </dgm:pt>
    <dgm:pt modelId="{76E44D6F-6CAD-4A4A-9CAD-FB4D7A3F7F26}" type="pres">
      <dgm:prSet presAssocID="{8A27D215-974B-413B-8F6E-6ECAE711D580}" presName="node" presStyleLbl="node1" presStyleIdx="0" presStyleCnt="5" custScaleX="120002">
        <dgm:presLayoutVars>
          <dgm:bulletEnabled val="1"/>
        </dgm:presLayoutVars>
      </dgm:prSet>
      <dgm:spPr/>
    </dgm:pt>
    <dgm:pt modelId="{13619BD1-4F63-4802-84F9-7C57CD093469}" type="pres">
      <dgm:prSet presAssocID="{6A1F8435-7485-4008-80B1-2B12C6F8170C}" presName="sibTrans" presStyleLbl="sibTrans2D1" presStyleIdx="0" presStyleCnt="4" custAng="21516706" custScaleX="71862" custScaleY="155759" custLinFactNeighborX="-66095" custLinFactNeighborY="-20080"/>
      <dgm:spPr/>
    </dgm:pt>
    <dgm:pt modelId="{DFA7649E-2B5A-4EF5-84AF-AB367A7D3F78}" type="pres">
      <dgm:prSet presAssocID="{6A1F8435-7485-4008-80B1-2B12C6F8170C}" presName="connectorText" presStyleLbl="sibTrans2D1" presStyleIdx="0" presStyleCnt="4"/>
      <dgm:spPr/>
    </dgm:pt>
    <dgm:pt modelId="{581B6182-53E5-4E76-8969-07E279561377}" type="pres">
      <dgm:prSet presAssocID="{8D7CF96B-0F06-46A1-A811-83C6C8DEBAC1}" presName="node" presStyleLbl="node1" presStyleIdx="1" presStyleCnt="5" custLinFactX="100000" custLinFactNeighborX="174130" custLinFactNeighborY="2601">
        <dgm:presLayoutVars>
          <dgm:bulletEnabled val="1"/>
        </dgm:presLayoutVars>
      </dgm:prSet>
      <dgm:spPr/>
    </dgm:pt>
    <dgm:pt modelId="{104F4BDD-C823-4CA7-8CFF-F567820F97DC}" type="pres">
      <dgm:prSet presAssocID="{EC71E439-FB9F-4BA2-AE95-CCD7A8929207}" presName="sibTrans" presStyleLbl="sibTrans2D1" presStyleIdx="1" presStyleCnt="4"/>
      <dgm:spPr/>
    </dgm:pt>
    <dgm:pt modelId="{6073B87A-2C62-4A4E-8D9A-03ECD09D1AC9}" type="pres">
      <dgm:prSet presAssocID="{EC71E439-FB9F-4BA2-AE95-CCD7A8929207}" presName="connectorText" presStyleLbl="sibTrans2D1" presStyleIdx="1" presStyleCnt="4"/>
      <dgm:spPr/>
    </dgm:pt>
    <dgm:pt modelId="{12F620F6-D41F-4A21-8D22-8DE07860688A}" type="pres">
      <dgm:prSet presAssocID="{C930FACB-86CD-4D2B-B551-FC821C99322F}" presName="node" presStyleLbl="node1" presStyleIdx="2" presStyleCnt="5" custLinFactX="-65100" custLinFactNeighborX="-100000" custLinFactNeighborY="4309">
        <dgm:presLayoutVars>
          <dgm:bulletEnabled val="1"/>
        </dgm:presLayoutVars>
      </dgm:prSet>
      <dgm:spPr/>
    </dgm:pt>
    <dgm:pt modelId="{C99C96A0-2231-4D15-BEBC-83E48E871CB9}" type="pres">
      <dgm:prSet presAssocID="{299D3048-801E-41F6-BE99-2254772E7210}" presName="sibTrans" presStyleLbl="sibTrans2D1" presStyleIdx="2" presStyleCnt="4" custAng="179836" custLinFactY="-200000" custLinFactNeighborX="-91941" custLinFactNeighborY="-258969"/>
      <dgm:spPr/>
    </dgm:pt>
    <dgm:pt modelId="{2D4A3A8C-A208-441B-A94F-DE4E612C35FA}" type="pres">
      <dgm:prSet presAssocID="{299D3048-801E-41F6-BE99-2254772E7210}" presName="connectorText" presStyleLbl="sibTrans2D1" presStyleIdx="2" presStyleCnt="4"/>
      <dgm:spPr/>
    </dgm:pt>
    <dgm:pt modelId="{7F55CEE4-9276-49E2-B8ED-A1DFDB999C43}" type="pres">
      <dgm:prSet presAssocID="{16726357-B4F6-4CA6-B3E9-B91C3FB5C40D}" presName="node" presStyleLbl="node1" presStyleIdx="3" presStyleCnt="5">
        <dgm:presLayoutVars>
          <dgm:bulletEnabled val="1"/>
        </dgm:presLayoutVars>
      </dgm:prSet>
      <dgm:spPr/>
    </dgm:pt>
    <dgm:pt modelId="{B03436CA-8148-444D-90FF-0BCB0064AC39}" type="pres">
      <dgm:prSet presAssocID="{ABA91E44-950E-4B3D-91FB-06EEEB90CF4B}" presName="sibTrans" presStyleLbl="sibTrans2D1" presStyleIdx="3" presStyleCnt="4"/>
      <dgm:spPr/>
    </dgm:pt>
    <dgm:pt modelId="{0ADCE3A4-3158-46C1-A12D-1806BE82D636}" type="pres">
      <dgm:prSet presAssocID="{ABA91E44-950E-4B3D-91FB-06EEEB90CF4B}" presName="connectorText" presStyleLbl="sibTrans2D1" presStyleIdx="3" presStyleCnt="4"/>
      <dgm:spPr/>
    </dgm:pt>
    <dgm:pt modelId="{4BFDADB2-C01F-4227-8AC9-1B8D952F99CC}" type="pres">
      <dgm:prSet presAssocID="{235E8E24-3BD5-46B9-A9EA-67EAEB740BD2}" presName="node" presStyleLbl="node1" presStyleIdx="4" presStyleCnt="5" custScaleX="164622">
        <dgm:presLayoutVars>
          <dgm:bulletEnabled val="1"/>
        </dgm:presLayoutVars>
      </dgm:prSet>
      <dgm:spPr/>
    </dgm:pt>
  </dgm:ptLst>
  <dgm:cxnLst>
    <dgm:cxn modelId="{C50D0008-A813-4754-B2D5-F3846E9380DD}" type="presOf" srcId="{C930FACB-86CD-4D2B-B551-FC821C99322F}" destId="{12F620F6-D41F-4A21-8D22-8DE07860688A}" srcOrd="0" destOrd="0" presId="urn:microsoft.com/office/officeart/2005/8/layout/process1"/>
    <dgm:cxn modelId="{35EB6809-4139-46C5-9F9C-553EE553319D}" srcId="{33BF73B8-0F20-4A47-8365-E3275758A211}" destId="{235E8E24-3BD5-46B9-A9EA-67EAEB740BD2}" srcOrd="4" destOrd="0" parTransId="{D64CD47B-70EE-4DE0-8793-D2B594FF4846}" sibTransId="{313477B6-5E29-4D3C-8FC0-AA82007267FA}"/>
    <dgm:cxn modelId="{2A228F21-C159-4069-B905-901EB6D1DC67}" type="presOf" srcId="{6A1F8435-7485-4008-80B1-2B12C6F8170C}" destId="{DFA7649E-2B5A-4EF5-84AF-AB367A7D3F78}" srcOrd="1" destOrd="0" presId="urn:microsoft.com/office/officeart/2005/8/layout/process1"/>
    <dgm:cxn modelId="{BB3B242E-C610-460A-A81B-CE2FA723FA4E}" type="presOf" srcId="{ABA91E44-950E-4B3D-91FB-06EEEB90CF4B}" destId="{B03436CA-8148-444D-90FF-0BCB0064AC39}" srcOrd="0" destOrd="0" presId="urn:microsoft.com/office/officeart/2005/8/layout/process1"/>
    <dgm:cxn modelId="{DA50FA5D-FB75-43D7-BAE5-928A6455C28C}" type="presOf" srcId="{EC71E439-FB9F-4BA2-AE95-CCD7A8929207}" destId="{104F4BDD-C823-4CA7-8CFF-F567820F97DC}" srcOrd="0" destOrd="0" presId="urn:microsoft.com/office/officeart/2005/8/layout/process1"/>
    <dgm:cxn modelId="{3970AA63-AB91-4E91-A1C0-7930B0679AC1}" type="presOf" srcId="{8D7CF96B-0F06-46A1-A811-83C6C8DEBAC1}" destId="{581B6182-53E5-4E76-8969-07E279561377}" srcOrd="0" destOrd="0" presId="urn:microsoft.com/office/officeart/2005/8/layout/process1"/>
    <dgm:cxn modelId="{5D95F065-46B4-4088-A71C-22956AE339C4}" type="presOf" srcId="{235E8E24-3BD5-46B9-A9EA-67EAEB740BD2}" destId="{4BFDADB2-C01F-4227-8AC9-1B8D952F99CC}" srcOrd="0" destOrd="0" presId="urn:microsoft.com/office/officeart/2005/8/layout/process1"/>
    <dgm:cxn modelId="{4A903F66-E526-4E6C-96DA-4743E7EEC2F1}" type="presOf" srcId="{ABA91E44-950E-4B3D-91FB-06EEEB90CF4B}" destId="{0ADCE3A4-3158-46C1-A12D-1806BE82D636}" srcOrd="1" destOrd="0" presId="urn:microsoft.com/office/officeart/2005/8/layout/process1"/>
    <dgm:cxn modelId="{78EBF675-F026-4840-A6C6-4B80DB3E1343}" type="presOf" srcId="{299D3048-801E-41F6-BE99-2254772E7210}" destId="{2D4A3A8C-A208-441B-A94F-DE4E612C35FA}" srcOrd="1" destOrd="0" presId="urn:microsoft.com/office/officeart/2005/8/layout/process1"/>
    <dgm:cxn modelId="{0DDB787D-59EF-44DA-844C-29BF8E6A359B}" srcId="{33BF73B8-0F20-4A47-8365-E3275758A211}" destId="{8A27D215-974B-413B-8F6E-6ECAE711D580}" srcOrd="0" destOrd="0" parTransId="{9417D08E-1083-4998-BFD6-F5CF808E1D48}" sibTransId="{6A1F8435-7485-4008-80B1-2B12C6F8170C}"/>
    <dgm:cxn modelId="{196E8C7F-6CF7-4947-B9BD-73420F860B5F}" type="presOf" srcId="{6A1F8435-7485-4008-80B1-2B12C6F8170C}" destId="{13619BD1-4F63-4802-84F9-7C57CD093469}" srcOrd="0" destOrd="0" presId="urn:microsoft.com/office/officeart/2005/8/layout/process1"/>
    <dgm:cxn modelId="{99F5E185-E5C7-4732-8659-7C56CB3A279D}" srcId="{33BF73B8-0F20-4A47-8365-E3275758A211}" destId="{C930FACB-86CD-4D2B-B551-FC821C99322F}" srcOrd="2" destOrd="0" parTransId="{CD513202-D45B-4888-B47E-93CFE091C241}" sibTransId="{299D3048-801E-41F6-BE99-2254772E7210}"/>
    <dgm:cxn modelId="{4AD7188E-EABE-42BA-96A9-514C5B032C06}" srcId="{33BF73B8-0F20-4A47-8365-E3275758A211}" destId="{16726357-B4F6-4CA6-B3E9-B91C3FB5C40D}" srcOrd="3" destOrd="0" parTransId="{C4E89AE4-3254-4371-9E46-6B23C38DE285}" sibTransId="{ABA91E44-950E-4B3D-91FB-06EEEB90CF4B}"/>
    <dgm:cxn modelId="{0E97FC8E-4DDC-4E8B-9CE0-951DDDDF4C03}" type="presOf" srcId="{33BF73B8-0F20-4A47-8365-E3275758A211}" destId="{33DB53A2-D2EB-4975-A08D-35A83B5C3175}" srcOrd="0" destOrd="0" presId="urn:microsoft.com/office/officeart/2005/8/layout/process1"/>
    <dgm:cxn modelId="{537C0CA9-33AD-40B6-8C7E-BD8A358B48E4}" srcId="{33BF73B8-0F20-4A47-8365-E3275758A211}" destId="{8D7CF96B-0F06-46A1-A811-83C6C8DEBAC1}" srcOrd="1" destOrd="0" parTransId="{36B508A8-A68B-4959-AB28-911E86E2D7D1}" sibTransId="{EC71E439-FB9F-4BA2-AE95-CCD7A8929207}"/>
    <dgm:cxn modelId="{663FD9B2-8A2E-4875-9068-D35AAB4FDC55}" type="presOf" srcId="{16726357-B4F6-4CA6-B3E9-B91C3FB5C40D}" destId="{7F55CEE4-9276-49E2-B8ED-A1DFDB999C43}" srcOrd="0" destOrd="0" presId="urn:microsoft.com/office/officeart/2005/8/layout/process1"/>
    <dgm:cxn modelId="{7615F1C5-180D-403A-99DC-EE88EFB43D70}" type="presOf" srcId="{EC71E439-FB9F-4BA2-AE95-CCD7A8929207}" destId="{6073B87A-2C62-4A4E-8D9A-03ECD09D1AC9}" srcOrd="1" destOrd="0" presId="urn:microsoft.com/office/officeart/2005/8/layout/process1"/>
    <dgm:cxn modelId="{1CFC07D4-26B0-442A-BDD0-854E80752BC4}" type="presOf" srcId="{8A27D215-974B-413B-8F6E-6ECAE711D580}" destId="{76E44D6F-6CAD-4A4A-9CAD-FB4D7A3F7F26}" srcOrd="0" destOrd="0" presId="urn:microsoft.com/office/officeart/2005/8/layout/process1"/>
    <dgm:cxn modelId="{CC2AA9E3-32B2-42E7-B8A5-9D54FDD6AB96}" type="presOf" srcId="{299D3048-801E-41F6-BE99-2254772E7210}" destId="{C99C96A0-2231-4D15-BEBC-83E48E871CB9}" srcOrd="0" destOrd="0" presId="urn:microsoft.com/office/officeart/2005/8/layout/process1"/>
    <dgm:cxn modelId="{F3933E99-410C-441C-B7D7-FCC23FF9F348}" type="presParOf" srcId="{33DB53A2-D2EB-4975-A08D-35A83B5C3175}" destId="{76E44D6F-6CAD-4A4A-9CAD-FB4D7A3F7F26}" srcOrd="0" destOrd="0" presId="urn:microsoft.com/office/officeart/2005/8/layout/process1"/>
    <dgm:cxn modelId="{97259A47-7E18-4418-BF76-083E414626D1}" type="presParOf" srcId="{33DB53A2-D2EB-4975-A08D-35A83B5C3175}" destId="{13619BD1-4F63-4802-84F9-7C57CD093469}" srcOrd="1" destOrd="0" presId="urn:microsoft.com/office/officeart/2005/8/layout/process1"/>
    <dgm:cxn modelId="{0B9BAAE8-12E6-46C2-80C8-20927873A92F}" type="presParOf" srcId="{13619BD1-4F63-4802-84F9-7C57CD093469}" destId="{DFA7649E-2B5A-4EF5-84AF-AB367A7D3F78}" srcOrd="0" destOrd="0" presId="urn:microsoft.com/office/officeart/2005/8/layout/process1"/>
    <dgm:cxn modelId="{21169CE0-3A5F-453B-BE83-9C680DD59E28}" type="presParOf" srcId="{33DB53A2-D2EB-4975-A08D-35A83B5C3175}" destId="{581B6182-53E5-4E76-8969-07E279561377}" srcOrd="2" destOrd="0" presId="urn:microsoft.com/office/officeart/2005/8/layout/process1"/>
    <dgm:cxn modelId="{2814C4EC-D7DD-4B60-A915-10AB54A8EC5A}" type="presParOf" srcId="{33DB53A2-D2EB-4975-A08D-35A83B5C3175}" destId="{104F4BDD-C823-4CA7-8CFF-F567820F97DC}" srcOrd="3" destOrd="0" presId="urn:microsoft.com/office/officeart/2005/8/layout/process1"/>
    <dgm:cxn modelId="{BF5F3CC5-EC39-47BD-B220-33359A206050}" type="presParOf" srcId="{104F4BDD-C823-4CA7-8CFF-F567820F97DC}" destId="{6073B87A-2C62-4A4E-8D9A-03ECD09D1AC9}" srcOrd="0" destOrd="0" presId="urn:microsoft.com/office/officeart/2005/8/layout/process1"/>
    <dgm:cxn modelId="{679D2032-B83F-4680-A179-0D72311EB6A6}" type="presParOf" srcId="{33DB53A2-D2EB-4975-A08D-35A83B5C3175}" destId="{12F620F6-D41F-4A21-8D22-8DE07860688A}" srcOrd="4" destOrd="0" presId="urn:microsoft.com/office/officeart/2005/8/layout/process1"/>
    <dgm:cxn modelId="{6773B226-71EC-45AD-91F1-222746D39C7C}" type="presParOf" srcId="{33DB53A2-D2EB-4975-A08D-35A83B5C3175}" destId="{C99C96A0-2231-4D15-BEBC-83E48E871CB9}" srcOrd="5" destOrd="0" presId="urn:microsoft.com/office/officeart/2005/8/layout/process1"/>
    <dgm:cxn modelId="{CD6F3EDB-E4F5-49E7-8BCB-105DC05B7A70}" type="presParOf" srcId="{C99C96A0-2231-4D15-BEBC-83E48E871CB9}" destId="{2D4A3A8C-A208-441B-A94F-DE4E612C35FA}" srcOrd="0" destOrd="0" presId="urn:microsoft.com/office/officeart/2005/8/layout/process1"/>
    <dgm:cxn modelId="{588DD79A-ACA3-4B8C-860F-19F54E18B807}" type="presParOf" srcId="{33DB53A2-D2EB-4975-A08D-35A83B5C3175}" destId="{7F55CEE4-9276-49E2-B8ED-A1DFDB999C43}" srcOrd="6" destOrd="0" presId="urn:microsoft.com/office/officeart/2005/8/layout/process1"/>
    <dgm:cxn modelId="{11536944-AB2C-4BF7-9A62-BCAA78FA8961}" type="presParOf" srcId="{33DB53A2-D2EB-4975-A08D-35A83B5C3175}" destId="{B03436CA-8148-444D-90FF-0BCB0064AC39}" srcOrd="7" destOrd="0" presId="urn:microsoft.com/office/officeart/2005/8/layout/process1"/>
    <dgm:cxn modelId="{3CCB4BA9-668A-4D17-AE5D-189C01FBF664}" type="presParOf" srcId="{B03436CA-8148-444D-90FF-0BCB0064AC39}" destId="{0ADCE3A4-3158-46C1-A12D-1806BE82D636}" srcOrd="0" destOrd="0" presId="urn:microsoft.com/office/officeart/2005/8/layout/process1"/>
    <dgm:cxn modelId="{B6AE8761-A7B9-4685-86E6-AE97EAC17014}" type="presParOf" srcId="{33DB53A2-D2EB-4975-A08D-35A83B5C3175}" destId="{4BFDADB2-C01F-4227-8AC9-1B8D952F99CC}"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1DB949-3370-4A59-906A-F7308F3DF3C1}" type="doc">
      <dgm:prSet loTypeId="urn:microsoft.com/office/officeart/2005/8/layout/target3" loCatId="relationship" qsTypeId="urn:microsoft.com/office/officeart/2005/8/quickstyle/simple1" qsCatId="simple" csTypeId="urn:microsoft.com/office/officeart/2005/8/colors/colorful1" csCatId="colorful" phldr="1"/>
      <dgm:spPr/>
      <dgm:t>
        <a:bodyPr/>
        <a:lstStyle/>
        <a:p>
          <a:endParaRPr lang="tr-TR"/>
        </a:p>
      </dgm:t>
    </dgm:pt>
    <dgm:pt modelId="{13FC45C2-B783-4781-980E-524C49D25655}">
      <dgm:prSet custT="1"/>
      <dgm:spPr/>
      <dgm:t>
        <a:bodyPr/>
        <a:lstStyle/>
        <a:p>
          <a:endParaRPr lang="tr-TR" sz="2000" dirty="0"/>
        </a:p>
      </dgm:t>
    </dgm:pt>
    <dgm:pt modelId="{B319E041-0342-47E6-8743-8E0B4A6FCA47}" type="parTrans" cxnId="{5F6A986D-09E1-43B1-BD6B-C2C4A2390790}">
      <dgm:prSet/>
      <dgm:spPr/>
      <dgm:t>
        <a:bodyPr/>
        <a:lstStyle/>
        <a:p>
          <a:endParaRPr lang="tr-TR"/>
        </a:p>
      </dgm:t>
    </dgm:pt>
    <dgm:pt modelId="{6B66AC99-B4FC-4F1B-995F-FC51453D810F}" type="sibTrans" cxnId="{5F6A986D-09E1-43B1-BD6B-C2C4A2390790}">
      <dgm:prSet/>
      <dgm:spPr/>
      <dgm:t>
        <a:bodyPr/>
        <a:lstStyle/>
        <a:p>
          <a:endParaRPr lang="tr-TR"/>
        </a:p>
      </dgm:t>
    </dgm:pt>
    <dgm:pt modelId="{F543EE01-9B1B-4645-9BA5-309B8C8FD758}">
      <dgm:prSet custT="1"/>
      <dgm:spPr/>
      <dgm:t>
        <a:bodyPr/>
        <a:lstStyle/>
        <a:p>
          <a:r>
            <a:rPr lang="tr-TR" sz="2800" b="1" i="0" baseline="0" dirty="0"/>
            <a:t>25 yaşında ağır bir sigara içicisinin içmeyene göre beklenen yaşam süresinin %25 (yaklaşık 23 yıl) daha kısa olduğu hesaplanmaktadır. </a:t>
          </a:r>
          <a:endParaRPr lang="tr-TR" sz="2800" b="1" dirty="0"/>
        </a:p>
      </dgm:t>
    </dgm:pt>
    <dgm:pt modelId="{84F768B4-57D6-498A-BAEC-A82E2C68938D}" type="parTrans" cxnId="{2DFF43C4-4B77-405E-8C1D-B8E9523445C8}">
      <dgm:prSet/>
      <dgm:spPr/>
      <dgm:t>
        <a:bodyPr/>
        <a:lstStyle/>
        <a:p>
          <a:endParaRPr lang="tr-TR"/>
        </a:p>
      </dgm:t>
    </dgm:pt>
    <dgm:pt modelId="{62FFD2D1-406C-4981-B26A-F5BA3DB8BFAF}" type="sibTrans" cxnId="{2DFF43C4-4B77-405E-8C1D-B8E9523445C8}">
      <dgm:prSet/>
      <dgm:spPr/>
      <dgm:t>
        <a:bodyPr/>
        <a:lstStyle/>
        <a:p>
          <a:endParaRPr lang="tr-TR"/>
        </a:p>
      </dgm:t>
    </dgm:pt>
    <dgm:pt modelId="{A0F96F77-9DD4-491D-82BD-7D6C3963040E}" type="pres">
      <dgm:prSet presAssocID="{101DB949-3370-4A59-906A-F7308F3DF3C1}" presName="Name0" presStyleCnt="0">
        <dgm:presLayoutVars>
          <dgm:chMax val="7"/>
          <dgm:dir/>
          <dgm:animLvl val="lvl"/>
          <dgm:resizeHandles val="exact"/>
        </dgm:presLayoutVars>
      </dgm:prSet>
      <dgm:spPr/>
    </dgm:pt>
    <dgm:pt modelId="{F439D356-2EA3-4C46-9FA6-A00F77DD0828}" type="pres">
      <dgm:prSet presAssocID="{13FC45C2-B783-4781-980E-524C49D25655}" presName="circle1" presStyleLbl="node1" presStyleIdx="0" presStyleCnt="2"/>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lin ang="16200000" scaled="1"/>
          <a:tileRect/>
        </a:gradFill>
      </dgm:spPr>
    </dgm:pt>
    <dgm:pt modelId="{6315B0EB-0E5E-4B84-8AC9-3E22622E3D3C}" type="pres">
      <dgm:prSet presAssocID="{13FC45C2-B783-4781-980E-524C49D25655}" presName="space" presStyleCnt="0"/>
      <dgm:spPr/>
    </dgm:pt>
    <dgm:pt modelId="{AC1275B2-9C9A-4FE7-A4EB-BB2EBD188C6B}" type="pres">
      <dgm:prSet presAssocID="{13FC45C2-B783-4781-980E-524C49D25655}" presName="rect1" presStyleLbl="alignAcc1" presStyleIdx="0" presStyleCnt="2" custLinFactNeighborX="-470"/>
      <dgm:spPr/>
    </dgm:pt>
    <dgm:pt modelId="{BC2AA8BF-BFF3-4B40-A05B-5D318D426EE4}" type="pres">
      <dgm:prSet presAssocID="{F543EE01-9B1B-4645-9BA5-309B8C8FD758}" presName="vertSpace2" presStyleLbl="node1" presStyleIdx="0" presStyleCnt="2"/>
      <dgm:spPr/>
    </dgm:pt>
    <dgm:pt modelId="{4146F361-ECD0-4FD7-8D56-5E8EFE83684F}" type="pres">
      <dgm:prSet presAssocID="{F543EE01-9B1B-4645-9BA5-309B8C8FD758}" presName="circle2" presStyleLbl="node1" presStyleIdx="1" presStyleCnt="2"/>
      <dgm:spPr>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dgm:spPr>
    </dgm:pt>
    <dgm:pt modelId="{F698A123-B87B-4B6F-958A-8FCD49BDC7BF}" type="pres">
      <dgm:prSet presAssocID="{F543EE01-9B1B-4645-9BA5-309B8C8FD758}" presName="rect2" presStyleLbl="alignAcc1" presStyleIdx="1" presStyleCnt="2"/>
      <dgm:spPr/>
    </dgm:pt>
    <dgm:pt modelId="{2E6AA246-F304-48E1-A709-EA43DB26D608}" type="pres">
      <dgm:prSet presAssocID="{13FC45C2-B783-4781-980E-524C49D25655}" presName="rect1ParTxNoCh" presStyleLbl="alignAcc1" presStyleIdx="1" presStyleCnt="2">
        <dgm:presLayoutVars>
          <dgm:chMax val="1"/>
          <dgm:bulletEnabled val="1"/>
        </dgm:presLayoutVars>
      </dgm:prSet>
      <dgm:spPr/>
    </dgm:pt>
    <dgm:pt modelId="{3B87711E-C4DB-4E11-B3E8-897A857A8198}" type="pres">
      <dgm:prSet presAssocID="{F543EE01-9B1B-4645-9BA5-309B8C8FD758}" presName="rect2ParTxNoCh" presStyleLbl="alignAcc1" presStyleIdx="1" presStyleCnt="2">
        <dgm:presLayoutVars>
          <dgm:chMax val="1"/>
          <dgm:bulletEnabled val="1"/>
        </dgm:presLayoutVars>
      </dgm:prSet>
      <dgm:spPr/>
    </dgm:pt>
  </dgm:ptLst>
  <dgm:cxnLst>
    <dgm:cxn modelId="{FEE74600-2D4D-4730-BAEF-439A91ECF438}" type="presOf" srcId="{101DB949-3370-4A59-906A-F7308F3DF3C1}" destId="{A0F96F77-9DD4-491D-82BD-7D6C3963040E}" srcOrd="0" destOrd="0" presId="urn:microsoft.com/office/officeart/2005/8/layout/target3"/>
    <dgm:cxn modelId="{779F3A1D-893E-4256-8849-81714D273F0C}" type="presOf" srcId="{F543EE01-9B1B-4645-9BA5-309B8C8FD758}" destId="{3B87711E-C4DB-4E11-B3E8-897A857A8198}" srcOrd="1" destOrd="0" presId="urn:microsoft.com/office/officeart/2005/8/layout/target3"/>
    <dgm:cxn modelId="{5F6A986D-09E1-43B1-BD6B-C2C4A2390790}" srcId="{101DB949-3370-4A59-906A-F7308F3DF3C1}" destId="{13FC45C2-B783-4781-980E-524C49D25655}" srcOrd="0" destOrd="0" parTransId="{B319E041-0342-47E6-8743-8E0B4A6FCA47}" sibTransId="{6B66AC99-B4FC-4F1B-995F-FC51453D810F}"/>
    <dgm:cxn modelId="{F10B4C82-F5FA-4669-A039-967ECDDAC30B}" type="presOf" srcId="{13FC45C2-B783-4781-980E-524C49D25655}" destId="{AC1275B2-9C9A-4FE7-A4EB-BB2EBD188C6B}" srcOrd="0" destOrd="0" presId="urn:microsoft.com/office/officeart/2005/8/layout/target3"/>
    <dgm:cxn modelId="{2DFF43C4-4B77-405E-8C1D-B8E9523445C8}" srcId="{101DB949-3370-4A59-906A-F7308F3DF3C1}" destId="{F543EE01-9B1B-4645-9BA5-309B8C8FD758}" srcOrd="1" destOrd="0" parTransId="{84F768B4-57D6-498A-BAEC-A82E2C68938D}" sibTransId="{62FFD2D1-406C-4981-B26A-F5BA3DB8BFAF}"/>
    <dgm:cxn modelId="{11D7B3E9-F0A9-4DAA-B2E6-55A87D9762AF}" type="presOf" srcId="{13FC45C2-B783-4781-980E-524C49D25655}" destId="{2E6AA246-F304-48E1-A709-EA43DB26D608}" srcOrd="1" destOrd="0" presId="urn:microsoft.com/office/officeart/2005/8/layout/target3"/>
    <dgm:cxn modelId="{329CB5F1-5870-49D5-9DBB-B25DD4DF3DD3}" type="presOf" srcId="{F543EE01-9B1B-4645-9BA5-309B8C8FD758}" destId="{F698A123-B87B-4B6F-958A-8FCD49BDC7BF}" srcOrd="0" destOrd="0" presId="urn:microsoft.com/office/officeart/2005/8/layout/target3"/>
    <dgm:cxn modelId="{7AE289CF-3475-4EC1-92BE-BF0B6AA75B2E}" type="presParOf" srcId="{A0F96F77-9DD4-491D-82BD-7D6C3963040E}" destId="{F439D356-2EA3-4C46-9FA6-A00F77DD0828}" srcOrd="0" destOrd="0" presId="urn:microsoft.com/office/officeart/2005/8/layout/target3"/>
    <dgm:cxn modelId="{2774CDF5-9A08-4AC1-87AB-B3541C5E786A}" type="presParOf" srcId="{A0F96F77-9DD4-491D-82BD-7D6C3963040E}" destId="{6315B0EB-0E5E-4B84-8AC9-3E22622E3D3C}" srcOrd="1" destOrd="0" presId="urn:microsoft.com/office/officeart/2005/8/layout/target3"/>
    <dgm:cxn modelId="{227052B8-89A8-4FB5-BF49-E83BA07EBF5D}" type="presParOf" srcId="{A0F96F77-9DD4-491D-82BD-7D6C3963040E}" destId="{AC1275B2-9C9A-4FE7-A4EB-BB2EBD188C6B}" srcOrd="2" destOrd="0" presId="urn:microsoft.com/office/officeart/2005/8/layout/target3"/>
    <dgm:cxn modelId="{134963BC-A7E8-4F89-BEBC-C6034D2020D6}" type="presParOf" srcId="{A0F96F77-9DD4-491D-82BD-7D6C3963040E}" destId="{BC2AA8BF-BFF3-4B40-A05B-5D318D426EE4}" srcOrd="3" destOrd="0" presId="urn:microsoft.com/office/officeart/2005/8/layout/target3"/>
    <dgm:cxn modelId="{E4AC93A9-64FE-4F1B-8E33-01828DEB9C66}" type="presParOf" srcId="{A0F96F77-9DD4-491D-82BD-7D6C3963040E}" destId="{4146F361-ECD0-4FD7-8D56-5E8EFE83684F}" srcOrd="4" destOrd="0" presId="urn:microsoft.com/office/officeart/2005/8/layout/target3"/>
    <dgm:cxn modelId="{4B69266D-2F53-407E-ACE9-F3BA49089E9E}" type="presParOf" srcId="{A0F96F77-9DD4-491D-82BD-7D6C3963040E}" destId="{F698A123-B87B-4B6F-958A-8FCD49BDC7BF}" srcOrd="5" destOrd="0" presId="urn:microsoft.com/office/officeart/2005/8/layout/target3"/>
    <dgm:cxn modelId="{6E8EC37D-D05A-427F-9BCB-F224AC72F289}" type="presParOf" srcId="{A0F96F77-9DD4-491D-82BD-7D6C3963040E}" destId="{2E6AA246-F304-48E1-A709-EA43DB26D608}" srcOrd="6" destOrd="0" presId="urn:microsoft.com/office/officeart/2005/8/layout/target3"/>
    <dgm:cxn modelId="{C2F29578-6269-42D6-A798-78AEDD4FEB3D}" type="presParOf" srcId="{A0F96F77-9DD4-491D-82BD-7D6C3963040E}" destId="{3B87711E-C4DB-4E11-B3E8-897A857A8198}"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DB675-4B6D-4F84-A052-29BDBC1075ED}">
      <dsp:nvSpPr>
        <dsp:cNvPr id="0" name=""/>
        <dsp:cNvSpPr/>
      </dsp:nvSpPr>
      <dsp:spPr>
        <a:xfrm>
          <a:off x="1643885" y="1084"/>
          <a:ext cx="4730627" cy="63131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Astım </a:t>
          </a:r>
          <a:endParaRPr lang="tr-TR" sz="2400" kern="1200">
            <a:solidFill>
              <a:schemeClr val="tx1"/>
            </a:solidFill>
          </a:endParaRPr>
        </a:p>
      </dsp:txBody>
      <dsp:txXfrm>
        <a:off x="1674703" y="31902"/>
        <a:ext cx="4668991" cy="569674"/>
      </dsp:txXfrm>
    </dsp:sp>
    <dsp:sp modelId="{45AC814F-8858-4D30-A9E9-0F53EE5FC1FF}">
      <dsp:nvSpPr>
        <dsp:cNvPr id="0" name=""/>
        <dsp:cNvSpPr/>
      </dsp:nvSpPr>
      <dsp:spPr>
        <a:xfrm>
          <a:off x="1643885" y="663960"/>
          <a:ext cx="4730627" cy="631310"/>
        </a:xfrm>
        <a:prstGeom prst="roundRect">
          <a:avLst/>
        </a:prstGeom>
        <a:solidFill>
          <a:schemeClr val="accent4">
            <a:hueOff val="207117"/>
            <a:satOff val="-2353"/>
            <a:lumOff val="-1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Kronik nezle </a:t>
          </a:r>
          <a:endParaRPr lang="tr-TR" sz="2400" kern="1200">
            <a:solidFill>
              <a:schemeClr val="tx1"/>
            </a:solidFill>
          </a:endParaRPr>
        </a:p>
      </dsp:txBody>
      <dsp:txXfrm>
        <a:off x="1674703" y="694778"/>
        <a:ext cx="4668991" cy="569674"/>
      </dsp:txXfrm>
    </dsp:sp>
    <dsp:sp modelId="{9D99FCE5-F103-4753-97BD-E13BD46343D3}">
      <dsp:nvSpPr>
        <dsp:cNvPr id="0" name=""/>
        <dsp:cNvSpPr/>
      </dsp:nvSpPr>
      <dsp:spPr>
        <a:xfrm>
          <a:off x="1643885" y="1326836"/>
          <a:ext cx="4730627" cy="631310"/>
        </a:xfrm>
        <a:prstGeom prst="roundRect">
          <a:avLst/>
        </a:prstGeom>
        <a:solidFill>
          <a:schemeClr val="accent4">
            <a:hueOff val="414235"/>
            <a:satOff val="-4706"/>
            <a:lumOff val="-3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Grip </a:t>
          </a:r>
          <a:endParaRPr lang="tr-TR" sz="2400" kern="1200">
            <a:solidFill>
              <a:schemeClr val="tx1"/>
            </a:solidFill>
          </a:endParaRPr>
        </a:p>
      </dsp:txBody>
      <dsp:txXfrm>
        <a:off x="1674703" y="1357654"/>
        <a:ext cx="4668991" cy="569674"/>
      </dsp:txXfrm>
    </dsp:sp>
    <dsp:sp modelId="{D403A19C-0629-4886-B939-496EC12F8BBF}">
      <dsp:nvSpPr>
        <dsp:cNvPr id="0" name=""/>
        <dsp:cNvSpPr/>
      </dsp:nvSpPr>
      <dsp:spPr>
        <a:xfrm>
          <a:off x="1643885" y="1989712"/>
          <a:ext cx="4730627" cy="631310"/>
        </a:xfrm>
        <a:prstGeom prst="roundRect">
          <a:avLst/>
        </a:prstGeom>
        <a:solidFill>
          <a:schemeClr val="accent4">
            <a:hueOff val="621352"/>
            <a:satOff val="-7059"/>
            <a:lumOff val="-5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dirty="0" err="1">
              <a:solidFill>
                <a:schemeClr val="tx1"/>
              </a:solidFill>
            </a:rPr>
            <a:t>Hipertroidi</a:t>
          </a:r>
          <a:r>
            <a:rPr lang="tr-TR" sz="2400" b="0" i="0" kern="1200" baseline="0" dirty="0">
              <a:solidFill>
                <a:schemeClr val="tx1"/>
              </a:solidFill>
            </a:rPr>
            <a:t> (</a:t>
          </a:r>
          <a:r>
            <a:rPr lang="tr-TR" sz="2400" b="0" i="0" kern="1200" baseline="0" dirty="0" err="1">
              <a:solidFill>
                <a:schemeClr val="tx1"/>
              </a:solidFill>
            </a:rPr>
            <a:t>Graves</a:t>
          </a:r>
          <a:r>
            <a:rPr lang="tr-TR" sz="2400" b="0" i="0" kern="1200" baseline="0" dirty="0">
              <a:solidFill>
                <a:schemeClr val="tx1"/>
              </a:solidFill>
            </a:rPr>
            <a:t> hastalığı) </a:t>
          </a:r>
          <a:endParaRPr lang="tr-TR" sz="2400" kern="1200" dirty="0">
            <a:solidFill>
              <a:schemeClr val="tx1"/>
            </a:solidFill>
          </a:endParaRPr>
        </a:p>
      </dsp:txBody>
      <dsp:txXfrm>
        <a:off x="1674703" y="2020530"/>
        <a:ext cx="4668991" cy="569674"/>
      </dsp:txXfrm>
    </dsp:sp>
    <dsp:sp modelId="{2E5778D7-ACF1-45B4-AB1B-E339B03E03C1}">
      <dsp:nvSpPr>
        <dsp:cNvPr id="0" name=""/>
        <dsp:cNvSpPr/>
      </dsp:nvSpPr>
      <dsp:spPr>
        <a:xfrm>
          <a:off x="1643885" y="2652588"/>
          <a:ext cx="4730627" cy="631310"/>
        </a:xfrm>
        <a:prstGeom prst="roundRect">
          <a:avLst/>
        </a:prstGeom>
        <a:solidFill>
          <a:schemeClr val="accent4">
            <a:hueOff val="828470"/>
            <a:satOff val="-9412"/>
            <a:lumOff val="-67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dirty="0">
              <a:solidFill>
                <a:schemeClr val="tx1"/>
              </a:solidFill>
            </a:rPr>
            <a:t>Multiple skleroz </a:t>
          </a:r>
          <a:endParaRPr lang="tr-TR" sz="2400" kern="1200" dirty="0">
            <a:solidFill>
              <a:schemeClr val="tx1"/>
            </a:solidFill>
          </a:endParaRPr>
        </a:p>
      </dsp:txBody>
      <dsp:txXfrm>
        <a:off x="1674703" y="2683406"/>
        <a:ext cx="4668991" cy="569674"/>
      </dsp:txXfrm>
    </dsp:sp>
    <dsp:sp modelId="{6B28C4BF-4916-488E-89E3-F3C6D8AF439A}">
      <dsp:nvSpPr>
        <dsp:cNvPr id="0" name=""/>
        <dsp:cNvSpPr/>
      </dsp:nvSpPr>
      <dsp:spPr>
        <a:xfrm>
          <a:off x="1643885" y="3315464"/>
          <a:ext cx="4730627" cy="631310"/>
        </a:xfrm>
        <a:prstGeom prst="roundRect">
          <a:avLst/>
        </a:prstGeom>
        <a:solidFill>
          <a:schemeClr val="accent4">
            <a:hueOff val="1035587"/>
            <a:satOff val="-11765"/>
            <a:lumOff val="-84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Görme siniri iltihabı </a:t>
          </a:r>
          <a:endParaRPr lang="tr-TR" sz="2400" kern="1200">
            <a:solidFill>
              <a:schemeClr val="tx1"/>
            </a:solidFill>
          </a:endParaRPr>
        </a:p>
      </dsp:txBody>
      <dsp:txXfrm>
        <a:off x="1674703" y="3346282"/>
        <a:ext cx="4668991" cy="569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10E70-EE0D-45FC-ADFC-4012D43FB23D}">
      <dsp:nvSpPr>
        <dsp:cNvPr id="0" name=""/>
        <dsp:cNvSpPr/>
      </dsp:nvSpPr>
      <dsp:spPr>
        <a:xfrm>
          <a:off x="3104771" y="1197"/>
          <a:ext cx="3048390" cy="1829034"/>
        </a:xfrm>
        <a:prstGeom prst="rect">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b="1" i="0" kern="1200" baseline="0" dirty="0">
              <a:solidFill>
                <a:schemeClr val="tx1"/>
              </a:solidFill>
            </a:rPr>
            <a:t>Genel bir yaklaşımla tütün, yıllık ölümlerin %25’inden sorumludur. </a:t>
          </a:r>
          <a:endParaRPr lang="tr-TR" sz="2300" b="1" kern="1200" dirty="0">
            <a:solidFill>
              <a:schemeClr val="tx1"/>
            </a:solidFill>
          </a:endParaRPr>
        </a:p>
      </dsp:txBody>
      <dsp:txXfrm>
        <a:off x="3104771" y="1197"/>
        <a:ext cx="3048390" cy="1829034"/>
      </dsp:txXfrm>
    </dsp:sp>
    <dsp:sp modelId="{85C3CC7C-42BF-41DE-AA19-CF6A611EC919}">
      <dsp:nvSpPr>
        <dsp:cNvPr id="0" name=""/>
        <dsp:cNvSpPr/>
      </dsp:nvSpPr>
      <dsp:spPr>
        <a:xfrm>
          <a:off x="5198406" y="1906191"/>
          <a:ext cx="3048390" cy="1829034"/>
        </a:xfrm>
        <a:prstGeom prst="rect">
          <a:avLst/>
        </a:prstGeom>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b="0" i="0" kern="1200" baseline="0" dirty="0">
              <a:solidFill>
                <a:schemeClr val="tx1"/>
              </a:solidFill>
              <a:highlight>
                <a:srgbClr val="FFFF00"/>
              </a:highlight>
            </a:rPr>
            <a:t>Sigara içenlerin yaklaşık yarısı</a:t>
          </a:r>
          <a:r>
            <a:rPr lang="tr-TR" sz="2300" b="0" i="0" kern="1200" baseline="0" dirty="0">
              <a:solidFill>
                <a:schemeClr val="tx1"/>
              </a:solidFill>
            </a:rPr>
            <a:t>nın sigaranın yol açtığı bir hastalıktan öldükleri hesaplanmaktadır. </a:t>
          </a:r>
          <a:endParaRPr lang="tr-TR" sz="2300" kern="1200" dirty="0">
            <a:solidFill>
              <a:schemeClr val="tx1"/>
            </a:solidFill>
          </a:endParaRPr>
        </a:p>
      </dsp:txBody>
      <dsp:txXfrm>
        <a:off x="5198406" y="1906191"/>
        <a:ext cx="3048390" cy="1829034"/>
      </dsp:txXfrm>
    </dsp:sp>
    <dsp:sp modelId="{2A4B5EF2-DE2F-43C6-ADE6-7D78A841BEFE}">
      <dsp:nvSpPr>
        <dsp:cNvPr id="0" name=""/>
        <dsp:cNvSpPr/>
      </dsp:nvSpPr>
      <dsp:spPr>
        <a:xfrm>
          <a:off x="1752612" y="1906204"/>
          <a:ext cx="2401369" cy="182903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0" i="0" kern="1200" baseline="0" dirty="0">
              <a:solidFill>
                <a:schemeClr val="tx1"/>
              </a:solidFill>
            </a:rPr>
            <a:t>Dünyada sigara kullanımı nedeniyle </a:t>
          </a:r>
          <a:r>
            <a:rPr lang="tr-TR" sz="2800" b="0" i="0" kern="1200" baseline="0" dirty="0">
              <a:solidFill>
                <a:schemeClr val="tx1"/>
              </a:solidFill>
              <a:highlight>
                <a:srgbClr val="FFFF00"/>
              </a:highlight>
            </a:rPr>
            <a:t>8 saniyede 1 kişi </a:t>
          </a:r>
          <a:r>
            <a:rPr lang="tr-TR" sz="2800" b="0" i="0" kern="1200" baseline="0" dirty="0">
              <a:solidFill>
                <a:schemeClr val="tx1"/>
              </a:solidFill>
            </a:rPr>
            <a:t>ölmektedir. </a:t>
          </a:r>
          <a:endParaRPr lang="tr-TR" sz="2800" kern="1200" dirty="0">
            <a:solidFill>
              <a:schemeClr val="tx1"/>
            </a:solidFill>
          </a:endParaRPr>
        </a:p>
      </dsp:txBody>
      <dsp:txXfrm>
        <a:off x="1752612" y="1906204"/>
        <a:ext cx="2401369" cy="1829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44D6F-6CAD-4A4A-9CAD-FB4D7A3F7F26}">
      <dsp:nvSpPr>
        <dsp:cNvPr id="0" name=""/>
        <dsp:cNvSpPr/>
      </dsp:nvSpPr>
      <dsp:spPr>
        <a:xfrm>
          <a:off x="4935" y="1051018"/>
          <a:ext cx="1425045" cy="3536762"/>
        </a:xfrm>
        <a:prstGeom prst="roundRect">
          <a:avLst>
            <a:gd name="adj" fmla="val 10000"/>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i="0" kern="1200" baseline="0" dirty="0">
              <a:solidFill>
                <a:schemeClr val="tx1"/>
              </a:solidFill>
            </a:rPr>
            <a:t>Tütünde bağımlılık yapan madde </a:t>
          </a:r>
          <a:r>
            <a:rPr lang="tr-TR" sz="1800" b="1" i="0" kern="1200" baseline="0" dirty="0" err="1">
              <a:solidFill>
                <a:schemeClr val="tx1"/>
              </a:solidFill>
            </a:rPr>
            <a:t>NİKOTİNdir</a:t>
          </a:r>
          <a:r>
            <a:rPr lang="tr-TR" sz="1800" b="1" i="0" kern="1200" baseline="0" dirty="0">
              <a:solidFill>
                <a:schemeClr val="tx1"/>
              </a:solidFill>
            </a:rPr>
            <a:t>. </a:t>
          </a:r>
          <a:endParaRPr lang="tr-TR" sz="1800" b="1" kern="1200" dirty="0">
            <a:solidFill>
              <a:schemeClr val="tx1"/>
            </a:solidFill>
          </a:endParaRPr>
        </a:p>
      </dsp:txBody>
      <dsp:txXfrm>
        <a:off x="46673" y="1092756"/>
        <a:ext cx="1341569" cy="3453286"/>
      </dsp:txXfrm>
    </dsp:sp>
    <dsp:sp modelId="{13619BD1-4F63-4802-84F9-7C57CD093469}">
      <dsp:nvSpPr>
        <dsp:cNvPr id="0" name=""/>
        <dsp:cNvSpPr/>
      </dsp:nvSpPr>
      <dsp:spPr>
        <a:xfrm>
          <a:off x="1365508" y="2579244"/>
          <a:ext cx="948510" cy="45871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a:off x="1365508" y="2670987"/>
        <a:ext cx="810895" cy="275231"/>
      </dsp:txXfrm>
    </dsp:sp>
    <dsp:sp modelId="{581B6182-53E5-4E76-8969-07E279561377}">
      <dsp:nvSpPr>
        <dsp:cNvPr id="0" name=""/>
        <dsp:cNvSpPr/>
      </dsp:nvSpPr>
      <dsp:spPr>
        <a:xfrm>
          <a:off x="3919637" y="1143009"/>
          <a:ext cx="1187518" cy="3536762"/>
        </a:xfrm>
        <a:prstGeom prst="roundRect">
          <a:avLst>
            <a:gd name="adj" fmla="val 10000"/>
          </a:avLst>
        </a:prstGeom>
        <a:gradFill flip="none" rotWithShape="0">
          <a:gsLst>
            <a:gs pos="0">
              <a:schemeClr val="accent3">
                <a:hueOff val="0"/>
                <a:satOff val="0"/>
                <a:lumOff val="0"/>
                <a:shade val="30000"/>
                <a:satMod val="115000"/>
              </a:schemeClr>
            </a:gs>
            <a:gs pos="50000">
              <a:schemeClr val="accent3">
                <a:hueOff val="0"/>
                <a:satOff val="0"/>
                <a:lumOff val="0"/>
                <a:shade val="67500"/>
                <a:satMod val="115000"/>
              </a:schemeClr>
            </a:gs>
            <a:gs pos="100000">
              <a:schemeClr val="accent3">
                <a:hueOff val="0"/>
                <a:satOff val="0"/>
                <a:lumOff val="0"/>
                <a:shade val="100000"/>
                <a:satMod val="115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i="0" kern="1200" baseline="0" dirty="0"/>
            <a:t>Sigara </a:t>
          </a:r>
          <a:r>
            <a:rPr lang="tr-TR" sz="1800" b="1" i="0" kern="1200" baseline="0" dirty="0">
              <a:solidFill>
                <a:schemeClr val="tx1"/>
              </a:solidFill>
              <a:highlight>
                <a:srgbClr val="FFFF00"/>
              </a:highlight>
            </a:rPr>
            <a:t>içildikten 7 saniye sonra nikotin beyne ulaşır. </a:t>
          </a:r>
          <a:endParaRPr lang="tr-TR" sz="1800" b="1" kern="1200" dirty="0">
            <a:solidFill>
              <a:schemeClr val="tx1"/>
            </a:solidFill>
            <a:highlight>
              <a:srgbClr val="FFFF00"/>
            </a:highlight>
          </a:endParaRPr>
        </a:p>
      </dsp:txBody>
      <dsp:txXfrm>
        <a:off x="3954418" y="1177790"/>
        <a:ext cx="1117956" cy="3467200"/>
      </dsp:txXfrm>
    </dsp:sp>
    <dsp:sp modelId="{104F4BDD-C823-4CA7-8CFF-F567820F97DC}">
      <dsp:nvSpPr>
        <dsp:cNvPr id="0" name=""/>
        <dsp:cNvSpPr/>
      </dsp:nvSpPr>
      <dsp:spPr>
        <a:xfrm rot="10670286">
          <a:off x="3597664" y="2794576"/>
          <a:ext cx="218879" cy="29450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rot="10800000">
        <a:off x="3663305" y="2852238"/>
        <a:ext cx="153215" cy="176702"/>
      </dsp:txXfrm>
    </dsp:sp>
    <dsp:sp modelId="{12F620F6-D41F-4A21-8D22-8DE07860688A}">
      <dsp:nvSpPr>
        <dsp:cNvPr id="0" name=""/>
        <dsp:cNvSpPr/>
      </dsp:nvSpPr>
      <dsp:spPr>
        <a:xfrm>
          <a:off x="2319432" y="1203417"/>
          <a:ext cx="1187518" cy="353676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i="0" kern="1200" baseline="0" dirty="0">
              <a:solidFill>
                <a:schemeClr val="tx1"/>
              </a:solidFill>
            </a:rPr>
            <a:t>Sigarada ortalama </a:t>
          </a:r>
          <a:r>
            <a:rPr lang="tr-TR" sz="1800" b="1" i="0" kern="1200" baseline="0" dirty="0">
              <a:solidFill>
                <a:schemeClr val="tx1"/>
              </a:solidFill>
              <a:highlight>
                <a:srgbClr val="FFFF00"/>
              </a:highlight>
            </a:rPr>
            <a:t>0,5-1 gram tütün ve 10 mg nikotin </a:t>
          </a:r>
          <a:r>
            <a:rPr lang="tr-TR" sz="1800" b="0" i="0" kern="1200" baseline="0" dirty="0">
              <a:solidFill>
                <a:schemeClr val="tx1"/>
              </a:solidFill>
            </a:rPr>
            <a:t>bulunmaktadır. </a:t>
          </a:r>
          <a:endParaRPr lang="tr-TR" sz="1800" kern="1200" dirty="0">
            <a:solidFill>
              <a:schemeClr val="tx1"/>
            </a:solidFill>
          </a:endParaRPr>
        </a:p>
      </dsp:txBody>
      <dsp:txXfrm>
        <a:off x="2354213" y="1238198"/>
        <a:ext cx="1117956" cy="3467200"/>
      </dsp:txXfrm>
    </dsp:sp>
    <dsp:sp modelId="{C99C96A0-2231-4D15-BEBC-83E48E871CB9}">
      <dsp:nvSpPr>
        <dsp:cNvPr id="0" name=""/>
        <dsp:cNvSpPr/>
      </dsp:nvSpPr>
      <dsp:spPr>
        <a:xfrm>
          <a:off x="3096308" y="1395309"/>
          <a:ext cx="914488" cy="29450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a:off x="3096308" y="1454210"/>
        <a:ext cx="826137" cy="176702"/>
      </dsp:txXfrm>
    </dsp:sp>
    <dsp:sp modelId="{7F55CEE4-9276-49E2-B8ED-A1DFDB999C43}">
      <dsp:nvSpPr>
        <dsp:cNvPr id="0" name=""/>
        <dsp:cNvSpPr/>
      </dsp:nvSpPr>
      <dsp:spPr>
        <a:xfrm>
          <a:off x="5230040" y="1051018"/>
          <a:ext cx="1187518" cy="353676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i="0" kern="1200" baseline="0" dirty="0"/>
            <a:t>Bir sigara yaklaşık </a:t>
          </a:r>
          <a:r>
            <a:rPr lang="tr-TR" sz="1800" b="0" i="0" kern="1200" baseline="0" dirty="0">
              <a:solidFill>
                <a:schemeClr val="tx1"/>
              </a:solidFill>
            </a:rPr>
            <a:t>5 dakika içerisinde 10 kez içe çekilerek </a:t>
          </a:r>
          <a:r>
            <a:rPr lang="tr-TR" sz="1800" b="0" i="0" kern="1200" baseline="0" dirty="0"/>
            <a:t>içilir. </a:t>
          </a:r>
          <a:endParaRPr lang="tr-TR" sz="1800" kern="1200" dirty="0"/>
        </a:p>
      </dsp:txBody>
      <dsp:txXfrm>
        <a:off x="5264821" y="1085799"/>
        <a:ext cx="1117956" cy="3467200"/>
      </dsp:txXfrm>
    </dsp:sp>
    <dsp:sp modelId="{B03436CA-8148-444D-90FF-0BCB0064AC39}">
      <dsp:nvSpPr>
        <dsp:cNvPr id="0" name=""/>
        <dsp:cNvSpPr/>
      </dsp:nvSpPr>
      <dsp:spPr>
        <a:xfrm>
          <a:off x="6536311" y="2672147"/>
          <a:ext cx="251753" cy="29450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a:off x="6536311" y="2731048"/>
        <a:ext cx="176227" cy="176702"/>
      </dsp:txXfrm>
    </dsp:sp>
    <dsp:sp modelId="{4BFDADB2-C01F-4227-8AC9-1B8D952F99CC}">
      <dsp:nvSpPr>
        <dsp:cNvPr id="0" name=""/>
        <dsp:cNvSpPr/>
      </dsp:nvSpPr>
      <dsp:spPr>
        <a:xfrm>
          <a:off x="6892566" y="1051018"/>
          <a:ext cx="1954916" cy="3536762"/>
        </a:xfrm>
        <a:prstGeom prst="roundRect">
          <a:avLst>
            <a:gd name="adj" fmla="val 10000"/>
          </a:avLst>
        </a:prstGeom>
        <a:gradFill flip="none" rotWithShape="0">
          <a:gsLst>
            <a:gs pos="0">
              <a:schemeClr val="accent6">
                <a:hueOff val="0"/>
                <a:satOff val="0"/>
                <a:lumOff val="0"/>
                <a:tint val="66000"/>
                <a:satMod val="160000"/>
              </a:schemeClr>
            </a:gs>
            <a:gs pos="50000">
              <a:schemeClr val="accent6">
                <a:hueOff val="0"/>
                <a:satOff val="0"/>
                <a:lumOff val="0"/>
                <a:tint val="44500"/>
                <a:satMod val="160000"/>
              </a:schemeClr>
            </a:gs>
            <a:gs pos="100000">
              <a:schemeClr val="accent6">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i="0" kern="1200" baseline="0" dirty="0">
              <a:solidFill>
                <a:schemeClr val="tx1"/>
              </a:solidFill>
            </a:rPr>
            <a:t>Nikotin yoksunluğunda </a:t>
          </a:r>
          <a:r>
            <a:rPr lang="tr-TR" sz="1800" b="0" i="0" kern="1200" baseline="0" dirty="0">
              <a:solidFill>
                <a:srgbClr val="282828"/>
              </a:solidFill>
            </a:rPr>
            <a:t>depresif duygu durumu, sigara içme isteği, baş ağrısı, uyku sorunları, sinirlilik, gerginlik, konsantrasyonda güçlük, yorgunluk, iştah artışı/kilo alma gibi belirtiler ortaya çıkar.  </a:t>
          </a:r>
          <a:endParaRPr lang="tr-TR" sz="1800" kern="1200" dirty="0">
            <a:solidFill>
              <a:srgbClr val="282828"/>
            </a:solidFill>
          </a:endParaRPr>
        </a:p>
      </dsp:txBody>
      <dsp:txXfrm>
        <a:off x="6949824" y="1108276"/>
        <a:ext cx="1840400" cy="34222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9D356-2EA3-4C46-9FA6-A00F77DD0828}">
      <dsp:nvSpPr>
        <dsp:cNvPr id="0" name=""/>
        <dsp:cNvSpPr/>
      </dsp:nvSpPr>
      <dsp:spPr>
        <a:xfrm>
          <a:off x="0" y="0"/>
          <a:ext cx="3124200" cy="3124200"/>
        </a:xfrm>
        <a:prstGeom prst="pie">
          <a:avLst>
            <a:gd name="adj1" fmla="val 5400000"/>
            <a:gd name="adj2" fmla="val 16200000"/>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275B2-9C9A-4FE7-A4EB-BB2EBD188C6B}">
      <dsp:nvSpPr>
        <dsp:cNvPr id="0" name=""/>
        <dsp:cNvSpPr/>
      </dsp:nvSpPr>
      <dsp:spPr>
        <a:xfrm>
          <a:off x="1531986" y="0"/>
          <a:ext cx="6407021" cy="3124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tr-TR" sz="2000" kern="1200" dirty="0"/>
        </a:p>
      </dsp:txBody>
      <dsp:txXfrm>
        <a:off x="1531986" y="0"/>
        <a:ext cx="6407021" cy="1483994"/>
      </dsp:txXfrm>
    </dsp:sp>
    <dsp:sp modelId="{4146F361-ECD0-4FD7-8D56-5E8EFE83684F}">
      <dsp:nvSpPr>
        <dsp:cNvPr id="0" name=""/>
        <dsp:cNvSpPr/>
      </dsp:nvSpPr>
      <dsp:spPr>
        <a:xfrm>
          <a:off x="820102" y="1483994"/>
          <a:ext cx="1483994" cy="1483994"/>
        </a:xfrm>
        <a:prstGeom prst="pie">
          <a:avLst>
            <a:gd name="adj1" fmla="val 5400000"/>
            <a:gd name="adj2" fmla="val 16200000"/>
          </a:avLst>
        </a:prstGeom>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98A123-B87B-4B6F-958A-8FCD49BDC7BF}">
      <dsp:nvSpPr>
        <dsp:cNvPr id="0" name=""/>
        <dsp:cNvSpPr/>
      </dsp:nvSpPr>
      <dsp:spPr>
        <a:xfrm>
          <a:off x="1562100" y="1483994"/>
          <a:ext cx="6407021" cy="148399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i="0" kern="1200" baseline="0" dirty="0"/>
            <a:t>25 yaşında ağır bir sigara içicisinin içmeyene göre beklenen yaşam süresinin %25 (yaklaşık 23 yıl) daha kısa olduğu hesaplanmaktadır. </a:t>
          </a:r>
          <a:endParaRPr lang="tr-TR" sz="2800" b="1" kern="1200" dirty="0"/>
        </a:p>
      </dsp:txBody>
      <dsp:txXfrm>
        <a:off x="1562100" y="1483994"/>
        <a:ext cx="6407021" cy="148399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EA6E38-82B1-47BB-A812-313B295FEFF2}" type="datetimeFigureOut">
              <a:rPr lang="en-US" smtClean="0"/>
              <a:pPr/>
              <a:t>10/7/2026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89E94-532B-494D-AD7A-712B16D9F5AA}" type="slidenum">
              <a:rPr lang="en-US" smtClean="0"/>
              <a:pPr/>
              <a:t>‹#›</a:t>
            </a:fld>
            <a:endParaRPr lang="en-US"/>
          </a:p>
        </p:txBody>
      </p:sp>
    </p:spTree>
    <p:extLst>
      <p:ext uri="{BB962C8B-B14F-4D97-AF65-F5344CB8AC3E}">
        <p14:creationId xmlns:p14="http://schemas.microsoft.com/office/powerpoint/2010/main" val="135109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DSÖ, tütün kullanımını hâlâ dünyanın en büyük önlenebilir halk sağlığı tehditlerinden biri olarak tanımlamaktadır. Tütün, her yıl </a:t>
            </a:r>
            <a:r>
              <a:rPr lang="tr-TR" b="1" dirty="0"/>
              <a:t>7 milyondan fazla insanın ölümüne</a:t>
            </a:r>
            <a:r>
              <a:rPr lang="tr-TR" dirty="0"/>
              <a:t> yol açmakta; bu ölümlerin yaklaşık </a:t>
            </a:r>
            <a:r>
              <a:rPr lang="tr-TR" b="1" dirty="0"/>
              <a:t>1,6 milyonu</a:t>
            </a:r>
            <a:r>
              <a:rPr lang="tr-TR" dirty="0"/>
              <a:t> tütün kullanmadığı hâlde başkalarının dumanına maruz kalan bireylerde görülmektedir. Bu veri, </a:t>
            </a:r>
            <a:r>
              <a:rPr lang="tr-TR" b="1" dirty="0">
                <a:highlight>
                  <a:srgbClr val="FFFF00"/>
                </a:highlight>
              </a:rPr>
              <a:t>pasif içiciliğin “rahatsız edici koku” değil, ölümcül bir maruziyet olduğunu </a:t>
            </a:r>
            <a:r>
              <a:rPr lang="tr-TR" dirty="0"/>
              <a:t>göstermektedir. </a:t>
            </a:r>
          </a:p>
          <a:p>
            <a:r>
              <a:rPr lang="tr-TR" dirty="0"/>
              <a:t>Tütün kullananların yaklaşık yarısı, bırakmadıkları takdirde tütünle ilişkili bir hastalık nedeniyle yaşamını kaybetmektedir. Bu nedenle tütün bağımlılığı, sadece akciğer kanseriyle sınırlı değil; kalp-damar hastalıkları, inme, KOAH, diyabet, üreme sağlığı sorunları ve çok sayıda kanser türüyle ilişkili çok boyutlu bir risk faktörüdür.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2</a:t>
            </a:fld>
            <a:endParaRPr lang="en-US"/>
          </a:p>
        </p:txBody>
      </p:sp>
    </p:spTree>
    <p:extLst>
      <p:ext uri="{BB962C8B-B14F-4D97-AF65-F5344CB8AC3E}">
        <p14:creationId xmlns:p14="http://schemas.microsoft.com/office/powerpoint/2010/main" val="1179158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4</a:t>
            </a:fld>
            <a:endParaRPr lang="en-US"/>
          </a:p>
        </p:txBody>
      </p:sp>
    </p:spTree>
    <p:extLst>
      <p:ext uri="{BB962C8B-B14F-4D97-AF65-F5344CB8AC3E}">
        <p14:creationId xmlns:p14="http://schemas.microsoft.com/office/powerpoint/2010/main" val="3061832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70000" lnSpcReduction="20000"/>
          </a:bodyPr>
          <a:lstStyle/>
          <a:p>
            <a:r>
              <a:rPr lang="tr-TR" sz="1200" kern="1200" dirty="0">
                <a:solidFill>
                  <a:schemeClr val="tx1"/>
                </a:solidFill>
                <a:effectLst/>
                <a:latin typeface="+mn-lt"/>
                <a:ea typeface="+mn-ea"/>
                <a:cs typeface="+mn-cs"/>
              </a:rPr>
              <a:t>Beynin ödül mekanizması üzerindeki etkileri şu şekilde gerçekleşir:</a:t>
            </a:r>
          </a:p>
          <a:p>
            <a:r>
              <a:rPr lang="tr-TR" sz="1200" b="1" kern="1200" dirty="0">
                <a:solidFill>
                  <a:schemeClr val="tx1"/>
                </a:solidFill>
                <a:effectLst/>
                <a:latin typeface="+mn-lt"/>
                <a:ea typeface="+mn-ea"/>
                <a:cs typeface="+mn-cs"/>
              </a:rPr>
              <a:t>1. Sistemin "Ele Geçirilmesi" (</a:t>
            </a:r>
            <a:r>
              <a:rPr lang="tr-TR" sz="1200" b="1" kern="1200" dirty="0" err="1">
                <a:solidFill>
                  <a:schemeClr val="tx1"/>
                </a:solidFill>
                <a:effectLst/>
                <a:latin typeface="+mn-lt"/>
                <a:ea typeface="+mn-ea"/>
                <a:cs typeface="+mn-cs"/>
              </a:rPr>
              <a:t>Hijacking</a:t>
            </a:r>
            <a:r>
              <a:rPr lang="tr-TR" sz="1200" b="1" kern="1200" dirty="0">
                <a:solidFill>
                  <a:schemeClr val="tx1"/>
                </a:solidFill>
                <a:effectLst/>
                <a:latin typeface="+mn-lt"/>
                <a:ea typeface="+mn-ea"/>
                <a:cs typeface="+mn-cs"/>
              </a:rPr>
              <a:t>)</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Beyin; yemek yeme, içme ve sosyalleşme gibi hayatta kalma odaklı davranışları pekiştirmek için dopamin salgılar. Ancak bağımlılık yapıcı maddeler veya dijital uyaranlar bu sistemi "</a:t>
            </a:r>
            <a:r>
              <a:rPr lang="tr-TR" sz="1200" kern="1200" dirty="0" err="1">
                <a:solidFill>
                  <a:schemeClr val="tx1"/>
                </a:solidFill>
                <a:effectLst/>
                <a:latin typeface="+mn-lt"/>
                <a:ea typeface="+mn-ea"/>
                <a:cs typeface="+mn-cs"/>
              </a:rPr>
              <a:t>hackleyerek</a:t>
            </a:r>
            <a:r>
              <a:rPr lang="tr-TR" sz="1200" kern="1200" dirty="0">
                <a:solidFill>
                  <a:schemeClr val="tx1"/>
                </a:solidFill>
                <a:effectLst/>
                <a:latin typeface="+mn-lt"/>
                <a:ea typeface="+mn-ea"/>
                <a:cs typeface="+mn-cs"/>
              </a:rPr>
              <a:t>" doğal bir ödülden </a:t>
            </a:r>
            <a:r>
              <a:rPr lang="tr-TR" sz="1200" b="1" kern="1200" dirty="0">
                <a:solidFill>
                  <a:schemeClr val="tx1"/>
                </a:solidFill>
                <a:effectLst/>
                <a:latin typeface="+mn-lt"/>
                <a:ea typeface="+mn-ea"/>
                <a:cs typeface="+mn-cs"/>
              </a:rPr>
              <a:t>10 kat daha fazla dopamin</a:t>
            </a:r>
            <a:r>
              <a:rPr lang="tr-TR" sz="1200" kern="1200" dirty="0">
                <a:solidFill>
                  <a:schemeClr val="tx1"/>
                </a:solidFill>
                <a:effectLst/>
                <a:latin typeface="+mn-lt"/>
                <a:ea typeface="+mn-ea"/>
                <a:cs typeface="+mn-cs"/>
              </a:rPr>
              <a:t> salınmasına neden olur. Bu yapay ve şiddetli yükselişler, beynin doğal ödüllerden aldığı zevki gölgede bırakır.</a:t>
            </a:r>
          </a:p>
          <a:p>
            <a:r>
              <a:rPr lang="tr-TR" sz="1200" b="1" kern="1200" dirty="0">
                <a:solidFill>
                  <a:schemeClr val="tx1"/>
                </a:solidFill>
                <a:effectLst/>
                <a:latin typeface="+mn-lt"/>
                <a:ea typeface="+mn-ea"/>
                <a:cs typeface="+mn-cs"/>
              </a:rPr>
              <a:t>2. Tolerans ve Reseptör Azalması</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Beyin, kronik olarak maruz kaldığı bu aşırı yüksek dopamin seviyelerine uyum sağlamak ve sistemi korumak amacıyla kendi doğal üretimini azaltır. Aynı zamanda, alıcı nöronlar üzerindeki </a:t>
            </a:r>
            <a:r>
              <a:rPr lang="tr-TR" sz="1200" b="1" kern="1200" dirty="0">
                <a:solidFill>
                  <a:schemeClr val="tx1"/>
                </a:solidFill>
                <a:effectLst/>
                <a:latin typeface="+mn-lt"/>
                <a:ea typeface="+mn-ea"/>
                <a:cs typeface="+mn-cs"/>
              </a:rPr>
              <a:t>dopamin reseptörlerinin sayısını azaltır (</a:t>
            </a:r>
            <a:r>
              <a:rPr lang="tr-TR" sz="1200" b="1" kern="1200" dirty="0" err="1">
                <a:solidFill>
                  <a:schemeClr val="tx1"/>
                </a:solidFill>
                <a:effectLst/>
                <a:latin typeface="+mn-lt"/>
                <a:ea typeface="+mn-ea"/>
                <a:cs typeface="+mn-cs"/>
              </a:rPr>
              <a:t>down-regulation</a:t>
            </a:r>
            <a:r>
              <a:rPr lang="tr-TR" sz="1200" b="1" kern="1200" dirty="0">
                <a:solidFill>
                  <a:schemeClr val="tx1"/>
                </a:solidFill>
                <a:effectLst/>
                <a:latin typeface="+mn-lt"/>
                <a:ea typeface="+mn-ea"/>
                <a:cs typeface="+mn-cs"/>
              </a:rPr>
              <a:t>)</a:t>
            </a:r>
            <a:r>
              <a:rPr lang="tr-TR" sz="1200" kern="1200" dirty="0">
                <a:solidFill>
                  <a:schemeClr val="tx1"/>
                </a:solidFill>
                <a:effectLst/>
                <a:latin typeface="+mn-lt"/>
                <a:ea typeface="+mn-ea"/>
                <a:cs typeface="+mn-cs"/>
              </a:rPr>
              <a:t> veya duyarlılığını düşürür. Bu duruma </a:t>
            </a:r>
            <a:r>
              <a:rPr lang="tr-TR" sz="1200" b="1" kern="1200" dirty="0">
                <a:solidFill>
                  <a:schemeClr val="tx1"/>
                </a:solidFill>
                <a:effectLst/>
                <a:latin typeface="+mn-lt"/>
                <a:ea typeface="+mn-ea"/>
                <a:cs typeface="+mn-cs"/>
              </a:rPr>
              <a:t>tolerans</a:t>
            </a:r>
            <a:r>
              <a:rPr lang="tr-TR" sz="1200" kern="1200" dirty="0">
                <a:solidFill>
                  <a:schemeClr val="tx1"/>
                </a:solidFill>
                <a:effectLst/>
                <a:latin typeface="+mn-lt"/>
                <a:ea typeface="+mn-ea"/>
                <a:cs typeface="+mn-cs"/>
              </a:rPr>
              <a:t> denir; kişi artık başlangıçtaki "yüksek" haz seviyesine ulaşabilmek için söz konusu maddeyi veya aktiviteyi daha sık ve daha yoğun dozlarda kullanmak zorunda kalır.</a:t>
            </a:r>
          </a:p>
          <a:p>
            <a:r>
              <a:rPr lang="tr-TR" sz="1200" b="1" kern="1200" dirty="0">
                <a:solidFill>
                  <a:schemeClr val="tx1"/>
                </a:solidFill>
                <a:effectLst/>
                <a:latin typeface="+mn-lt"/>
                <a:ea typeface="+mn-ea"/>
                <a:cs typeface="+mn-cs"/>
              </a:rPr>
              <a:t>3. "Haz" Yerine "Kompulsif İstek" (</a:t>
            </a:r>
            <a:r>
              <a:rPr lang="tr-TR" sz="1200" b="1" kern="1200" dirty="0" err="1">
                <a:solidFill>
                  <a:schemeClr val="tx1"/>
                </a:solidFill>
                <a:effectLst/>
                <a:latin typeface="+mn-lt"/>
                <a:ea typeface="+mn-ea"/>
                <a:cs typeface="+mn-cs"/>
              </a:rPr>
              <a:t>Wanting</a:t>
            </a:r>
            <a:r>
              <a:rPr lang="tr-TR" sz="1200" b="1" kern="1200" dirty="0">
                <a:solidFill>
                  <a:schemeClr val="tx1"/>
                </a:solidFill>
                <a:effectLst/>
                <a:latin typeface="+mn-lt"/>
                <a:ea typeface="+mn-ea"/>
                <a:cs typeface="+mn-cs"/>
              </a:rPr>
              <a:t> vs. </a:t>
            </a:r>
            <a:r>
              <a:rPr lang="tr-TR" sz="1200" b="1" kern="1200" dirty="0" err="1">
                <a:solidFill>
                  <a:schemeClr val="tx1"/>
                </a:solidFill>
                <a:effectLst/>
                <a:latin typeface="+mn-lt"/>
                <a:ea typeface="+mn-ea"/>
                <a:cs typeface="+mn-cs"/>
              </a:rPr>
              <a:t>Liking</a:t>
            </a:r>
            <a:r>
              <a:rPr lang="tr-TR" sz="1200" b="1" kern="1200" dirty="0">
                <a:solidFill>
                  <a:schemeClr val="tx1"/>
                </a:solidFill>
                <a:effectLst/>
                <a:latin typeface="+mn-lt"/>
                <a:ea typeface="+mn-ea"/>
                <a:cs typeface="+mn-cs"/>
              </a:rPr>
              <a:t>)</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Bağımlılık sürecinde beynin ödül sisteminde kritik bir ayrım oluşur:</a:t>
            </a:r>
          </a:p>
          <a:p>
            <a:pPr lvl="0"/>
            <a:r>
              <a:rPr lang="tr-TR" sz="1200" b="1" kern="1200" dirty="0" err="1">
                <a:solidFill>
                  <a:schemeClr val="tx1"/>
                </a:solidFill>
                <a:effectLst/>
                <a:latin typeface="+mn-lt"/>
                <a:ea typeface="+mn-ea"/>
                <a:cs typeface="+mn-cs"/>
              </a:rPr>
              <a:t>Liking</a:t>
            </a:r>
            <a:r>
              <a:rPr lang="tr-TR" sz="1200" b="1" kern="1200" dirty="0">
                <a:solidFill>
                  <a:schemeClr val="tx1"/>
                </a:solidFill>
                <a:effectLst/>
                <a:latin typeface="+mn-lt"/>
                <a:ea typeface="+mn-ea"/>
                <a:cs typeface="+mn-cs"/>
              </a:rPr>
              <a:t> (Haz/Sevme):</a:t>
            </a:r>
            <a:r>
              <a:rPr lang="tr-TR" sz="1200" kern="1200" dirty="0">
                <a:solidFill>
                  <a:schemeClr val="tx1"/>
                </a:solidFill>
                <a:effectLst/>
                <a:latin typeface="+mn-lt"/>
                <a:ea typeface="+mn-ea"/>
                <a:cs typeface="+mn-cs"/>
              </a:rPr>
              <a:t> Aktiviteden alınan gerçek zevk zamanla azalır.</a:t>
            </a:r>
          </a:p>
          <a:p>
            <a:pPr lvl="0"/>
            <a:r>
              <a:rPr lang="tr-TR" sz="1200" b="1" kern="1200" dirty="0" err="1">
                <a:solidFill>
                  <a:schemeClr val="tx1"/>
                </a:solidFill>
                <a:effectLst/>
                <a:latin typeface="+mn-lt"/>
                <a:ea typeface="+mn-ea"/>
                <a:cs typeface="+mn-cs"/>
              </a:rPr>
              <a:t>Wanting</a:t>
            </a:r>
            <a:r>
              <a:rPr lang="tr-TR" sz="1200" b="1" kern="1200" dirty="0">
                <a:solidFill>
                  <a:schemeClr val="tx1"/>
                </a:solidFill>
                <a:effectLst/>
                <a:latin typeface="+mn-lt"/>
                <a:ea typeface="+mn-ea"/>
                <a:cs typeface="+mn-cs"/>
              </a:rPr>
              <a:t> (İsteme/Arzulama):</a:t>
            </a:r>
            <a:r>
              <a:rPr lang="tr-TR" sz="1200" kern="1200" dirty="0">
                <a:solidFill>
                  <a:schemeClr val="tx1"/>
                </a:solidFill>
                <a:effectLst/>
                <a:latin typeface="+mn-lt"/>
                <a:ea typeface="+mn-ea"/>
                <a:cs typeface="+mn-cs"/>
              </a:rPr>
              <a:t> Dopaminin tetiklediği şiddetli "isteme" hali artar. Bu durum, bağımlı bireyin yaptığı aktiviteden artık eskisi kadar keyif almasa bile, onu kompulsif ve mantıksız bir şekilde sürdürmesinin temel nörobiyolojik nedenidir.</a:t>
            </a:r>
          </a:p>
          <a:p>
            <a:r>
              <a:rPr lang="tr-TR" sz="1200" b="1" kern="1200" dirty="0">
                <a:solidFill>
                  <a:schemeClr val="tx1"/>
                </a:solidFill>
                <a:effectLst/>
                <a:latin typeface="+mn-lt"/>
                <a:ea typeface="+mn-ea"/>
                <a:cs typeface="+mn-cs"/>
              </a:rPr>
              <a:t>4. Beyin Yapısında Fonksiyonel Bozulma</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Ödül döngüsü; dopamin üretim merkezi olan </a:t>
            </a:r>
            <a:r>
              <a:rPr lang="tr-TR" sz="1200" b="1" kern="1200" dirty="0" err="1">
                <a:solidFill>
                  <a:schemeClr val="tx1"/>
                </a:solidFill>
                <a:effectLst/>
                <a:latin typeface="+mn-lt"/>
                <a:ea typeface="+mn-ea"/>
                <a:cs typeface="+mn-cs"/>
              </a:rPr>
              <a:t>Ventral</a:t>
            </a:r>
            <a:r>
              <a:rPr lang="tr-TR" sz="1200" b="1" kern="1200" dirty="0">
                <a:solidFill>
                  <a:schemeClr val="tx1"/>
                </a:solidFill>
                <a:effectLst/>
                <a:latin typeface="+mn-lt"/>
                <a:ea typeface="+mn-ea"/>
                <a:cs typeface="+mn-cs"/>
              </a:rPr>
              <a:t> </a:t>
            </a:r>
            <a:r>
              <a:rPr lang="tr-TR" sz="1200" b="1" kern="1200" dirty="0" err="1">
                <a:solidFill>
                  <a:schemeClr val="tx1"/>
                </a:solidFill>
                <a:effectLst/>
                <a:latin typeface="+mn-lt"/>
                <a:ea typeface="+mn-ea"/>
                <a:cs typeface="+mn-cs"/>
              </a:rPr>
              <a:t>Tegmental</a:t>
            </a:r>
            <a:r>
              <a:rPr lang="tr-TR" sz="1200" b="1" kern="1200" dirty="0">
                <a:solidFill>
                  <a:schemeClr val="tx1"/>
                </a:solidFill>
                <a:effectLst/>
                <a:latin typeface="+mn-lt"/>
                <a:ea typeface="+mn-ea"/>
                <a:cs typeface="+mn-cs"/>
              </a:rPr>
              <a:t> Alan (VTA)</a:t>
            </a:r>
            <a:r>
              <a:rPr lang="tr-TR" sz="1200" kern="1200" dirty="0">
                <a:solidFill>
                  <a:schemeClr val="tx1"/>
                </a:solidFill>
                <a:effectLst/>
                <a:latin typeface="+mn-lt"/>
                <a:ea typeface="+mn-ea"/>
                <a:cs typeface="+mn-cs"/>
              </a:rPr>
              <a:t>, haz merkezi olan </a:t>
            </a:r>
            <a:r>
              <a:rPr lang="tr-TR" sz="1200" b="1" kern="1200" dirty="0" err="1">
                <a:solidFill>
                  <a:schemeClr val="tx1"/>
                </a:solidFill>
                <a:effectLst/>
                <a:latin typeface="+mn-lt"/>
                <a:ea typeface="+mn-ea"/>
                <a:cs typeface="+mn-cs"/>
              </a:rPr>
              <a:t>Nucleus</a:t>
            </a:r>
            <a:r>
              <a:rPr lang="tr-TR" sz="1200" b="1" kern="1200" dirty="0">
                <a:solidFill>
                  <a:schemeClr val="tx1"/>
                </a:solidFill>
                <a:effectLst/>
                <a:latin typeface="+mn-lt"/>
                <a:ea typeface="+mn-ea"/>
                <a:cs typeface="+mn-cs"/>
              </a:rPr>
              <a:t> </a:t>
            </a:r>
            <a:r>
              <a:rPr lang="tr-TR" sz="1200" b="1" kern="1200" dirty="0" err="1">
                <a:solidFill>
                  <a:schemeClr val="tx1"/>
                </a:solidFill>
                <a:effectLst/>
                <a:latin typeface="+mn-lt"/>
                <a:ea typeface="+mn-ea"/>
                <a:cs typeface="+mn-cs"/>
              </a:rPr>
              <a:t>Accumbens</a:t>
            </a:r>
            <a:r>
              <a:rPr lang="tr-TR" sz="1200" b="1" kern="1200" dirty="0">
                <a:solidFill>
                  <a:schemeClr val="tx1"/>
                </a:solidFill>
                <a:effectLst/>
                <a:latin typeface="+mn-lt"/>
                <a:ea typeface="+mn-ea"/>
                <a:cs typeface="+mn-cs"/>
              </a:rPr>
              <a:t> (</a:t>
            </a:r>
            <a:r>
              <a:rPr lang="tr-TR" sz="1200" b="1" kern="1200" dirty="0" err="1">
                <a:solidFill>
                  <a:schemeClr val="tx1"/>
                </a:solidFill>
                <a:effectLst/>
                <a:latin typeface="+mn-lt"/>
                <a:ea typeface="+mn-ea"/>
                <a:cs typeface="+mn-cs"/>
              </a:rPr>
              <a:t>NAc</a:t>
            </a:r>
            <a:r>
              <a:rPr lang="tr-TR" sz="1200" b="1" kern="1200" dirty="0">
                <a:solidFill>
                  <a:schemeClr val="tx1"/>
                </a:solidFill>
                <a:effectLst/>
                <a:latin typeface="+mn-lt"/>
                <a:ea typeface="+mn-ea"/>
                <a:cs typeface="+mn-cs"/>
              </a:rPr>
              <a:t>)</a:t>
            </a:r>
            <a:r>
              <a:rPr lang="tr-TR" sz="1200" kern="1200" dirty="0">
                <a:solidFill>
                  <a:schemeClr val="tx1"/>
                </a:solidFill>
                <a:effectLst/>
                <a:latin typeface="+mn-lt"/>
                <a:ea typeface="+mn-ea"/>
                <a:cs typeface="+mn-cs"/>
              </a:rPr>
              <a:t> ve karar verme/dürtü kontrolünden sorumlu olan </a:t>
            </a:r>
            <a:r>
              <a:rPr lang="tr-TR" sz="1200" b="1" kern="1200" dirty="0" err="1">
                <a:solidFill>
                  <a:schemeClr val="tx1"/>
                </a:solidFill>
                <a:effectLst/>
                <a:latin typeface="+mn-lt"/>
                <a:ea typeface="+mn-ea"/>
                <a:cs typeface="+mn-cs"/>
              </a:rPr>
              <a:t>Prefrontal</a:t>
            </a:r>
            <a:r>
              <a:rPr lang="tr-TR" sz="1200" b="1" kern="1200" dirty="0">
                <a:solidFill>
                  <a:schemeClr val="tx1"/>
                </a:solidFill>
                <a:effectLst/>
                <a:latin typeface="+mn-lt"/>
                <a:ea typeface="+mn-ea"/>
                <a:cs typeface="+mn-cs"/>
              </a:rPr>
              <a:t> Korteks (PFC)</a:t>
            </a:r>
            <a:r>
              <a:rPr lang="tr-TR" sz="1200" kern="1200" dirty="0">
                <a:solidFill>
                  <a:schemeClr val="tx1"/>
                </a:solidFill>
                <a:effectLst/>
                <a:latin typeface="+mn-lt"/>
                <a:ea typeface="+mn-ea"/>
                <a:cs typeface="+mn-cs"/>
              </a:rPr>
              <a:t> arasındaki etkileşimle çalışır. Bağımlılık ilerledikçe:</a:t>
            </a:r>
          </a:p>
          <a:p>
            <a:pPr lvl="0"/>
            <a:r>
              <a:rPr lang="tr-TR" sz="1200" b="1" kern="1200" dirty="0">
                <a:solidFill>
                  <a:schemeClr val="tx1"/>
                </a:solidFill>
                <a:effectLst/>
                <a:latin typeface="+mn-lt"/>
                <a:ea typeface="+mn-ea"/>
                <a:cs typeface="+mn-cs"/>
              </a:rPr>
              <a:t>PFC işlevleri zayıflar:</a:t>
            </a:r>
            <a:r>
              <a:rPr lang="tr-TR" sz="1200" kern="1200" dirty="0">
                <a:solidFill>
                  <a:schemeClr val="tx1"/>
                </a:solidFill>
                <a:effectLst/>
                <a:latin typeface="+mn-lt"/>
                <a:ea typeface="+mn-ea"/>
                <a:cs typeface="+mn-cs"/>
              </a:rPr>
              <a:t> Kişi dürtülerini kontrol etmekte zorlanır, davranışlar bilinçli bir tercihten ziyade bir reflekse dönüşür.</a:t>
            </a:r>
          </a:p>
          <a:p>
            <a:pPr lvl="0"/>
            <a:r>
              <a:rPr lang="tr-TR" sz="1200" b="1" kern="1200" dirty="0" err="1">
                <a:solidFill>
                  <a:schemeClr val="tx1"/>
                </a:solidFill>
                <a:effectLst/>
                <a:latin typeface="+mn-lt"/>
                <a:ea typeface="+mn-ea"/>
                <a:cs typeface="+mn-cs"/>
              </a:rPr>
              <a:t>Anhedoni</a:t>
            </a:r>
            <a:r>
              <a:rPr lang="tr-TR" sz="1200" b="1" kern="1200" dirty="0">
                <a:solidFill>
                  <a:schemeClr val="tx1"/>
                </a:solidFill>
                <a:effectLst/>
                <a:latin typeface="+mn-lt"/>
                <a:ea typeface="+mn-ea"/>
                <a:cs typeface="+mn-cs"/>
              </a:rPr>
              <a:t>:</a:t>
            </a:r>
            <a:r>
              <a:rPr lang="tr-TR" sz="1200" kern="1200" dirty="0">
                <a:solidFill>
                  <a:schemeClr val="tx1"/>
                </a:solidFill>
                <a:effectLst/>
                <a:latin typeface="+mn-lt"/>
                <a:ea typeface="+mn-ea"/>
                <a:cs typeface="+mn-cs"/>
              </a:rPr>
              <a:t> Beyin nikotin veya aktivite olmadan normal dopamin seviyesini koruyamaz hale gelir ve birey normalde keyif veren diğer aktivitelerden (arkadaşlar, hobiler) zevk alamaz (</a:t>
            </a:r>
            <a:r>
              <a:rPr lang="tr-TR" sz="1200" kern="1200" dirty="0" err="1">
                <a:solidFill>
                  <a:schemeClr val="tx1"/>
                </a:solidFill>
                <a:effectLst/>
                <a:latin typeface="+mn-lt"/>
                <a:ea typeface="+mn-ea"/>
                <a:cs typeface="+mn-cs"/>
              </a:rPr>
              <a:t>anhedoni</a:t>
            </a:r>
            <a:r>
              <a:rPr lang="tr-TR" sz="1200" kern="1200" dirty="0">
                <a:solidFill>
                  <a:schemeClr val="tx1"/>
                </a:solidFill>
                <a:effectLst/>
                <a:latin typeface="+mn-lt"/>
                <a:ea typeface="+mn-ea"/>
                <a:cs typeface="+mn-cs"/>
              </a:rPr>
              <a:t>).</a:t>
            </a:r>
          </a:p>
          <a:p>
            <a:pPr lvl="0"/>
            <a:r>
              <a:rPr lang="tr-TR" sz="1200" b="1" kern="1200" dirty="0">
                <a:solidFill>
                  <a:schemeClr val="tx1"/>
                </a:solidFill>
                <a:effectLst/>
                <a:latin typeface="+mn-lt"/>
                <a:ea typeface="+mn-ea"/>
                <a:cs typeface="+mn-cs"/>
              </a:rPr>
              <a:t>Stres Sistemi Güçlenir:</a:t>
            </a:r>
            <a:r>
              <a:rPr lang="tr-TR" sz="1200" kern="1200" dirty="0">
                <a:solidFill>
                  <a:schemeClr val="tx1"/>
                </a:solidFill>
                <a:effectLst/>
                <a:latin typeface="+mn-lt"/>
                <a:ea typeface="+mn-ea"/>
                <a:cs typeface="+mn-cs"/>
              </a:rPr>
              <a:t> Ödül sistemi zayıflarken stresle ilişkili </a:t>
            </a:r>
            <a:r>
              <a:rPr lang="tr-TR" sz="1200" kern="1200" dirty="0" err="1">
                <a:solidFill>
                  <a:schemeClr val="tx1"/>
                </a:solidFill>
                <a:effectLst/>
                <a:latin typeface="+mn-lt"/>
                <a:ea typeface="+mn-ea"/>
                <a:cs typeface="+mn-cs"/>
              </a:rPr>
              <a:t>amigdala</a:t>
            </a:r>
            <a:r>
              <a:rPr lang="tr-TR" sz="1200" kern="1200" dirty="0">
                <a:solidFill>
                  <a:schemeClr val="tx1"/>
                </a:solidFill>
                <a:effectLst/>
                <a:latin typeface="+mn-lt"/>
                <a:ea typeface="+mn-ea"/>
                <a:cs typeface="+mn-cs"/>
              </a:rPr>
              <a:t> bölgesi daha aktif hale gelir, bu da yoksunluk döneminde şiddetli kaygı ve huzursuzluğa yol açar.</a:t>
            </a:r>
          </a:p>
          <a:p>
            <a:endParaRPr lang="tr-TR" dirty="0"/>
          </a:p>
          <a:p>
            <a:r>
              <a:rPr lang="tr-TR" dirty="0"/>
              <a:t>Nikotin bağımlılığı davranışsal bir tercih gibi görünse de biyolojik temeli güçlü olan bir bağımlılık tablosudur. Ergenlik döneminde beyin gelişimi devam ettiği için özellikle karar verme, dürtü kontrolü ve risk değerlendirmeden sorumlu alanlar tam olgunlaşmamıştır. Bu nedenle gençler akran etkisi, merak, stres, sosyal kabul isteği ve “havalı görünme” algısı nedeniyle tütün ürünlerine daha açık hâle gelir.</a:t>
            </a:r>
          </a:p>
          <a:p>
            <a:r>
              <a:rPr lang="tr-TR" dirty="0"/>
              <a:t>Bağımlılık süreci genellikle “bir kez deneme” ile başlar; ancak nikotin beynin ödül sistemini etkileyerek tekrar kullanım isteğini güçlendirir. Bu nedenle “ben bağımlı olmam” düşüncesi risklidir. Bağımlılık çoğu zaman kişi fark etmeden, deneme–ara sıra kullanım–düzenli kullanım–bırakamama zinciri içinde gelişir.</a:t>
            </a:r>
          </a:p>
          <a:p>
            <a:r>
              <a:rPr lang="tr-TR" dirty="0"/>
              <a:t>Medya etkisi de önemlidir. CDC ve ABD </a:t>
            </a:r>
            <a:r>
              <a:rPr lang="tr-TR" dirty="0" err="1"/>
              <a:t>Surgeon</a:t>
            </a:r>
            <a:r>
              <a:rPr lang="tr-TR" dirty="0"/>
              <a:t> General raporlarına göre filmlerde ve ekran içeriklerinde tütün kullanımına maruz kalmak, gençlerin sigaraya başlamasında etkili bir faktördür. Ekranda sigaranın “karizmatik, rahatlatıcı, güçlü veya özgür” bir davranış gibi sunulması, gençlerde tütün kullanımını normalleştirebilir.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9</a:t>
            </a:fld>
            <a:endParaRPr lang="en-US"/>
          </a:p>
        </p:txBody>
      </p:sp>
    </p:spTree>
    <p:extLst>
      <p:ext uri="{BB962C8B-B14F-4D97-AF65-F5344CB8AC3E}">
        <p14:creationId xmlns:p14="http://schemas.microsoft.com/office/powerpoint/2010/main" val="3077003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normAutofit fontScale="47500" lnSpcReduction="20000"/>
          </a:bodyPr>
          <a:lstStyle/>
          <a:p>
            <a:pPr marL="0" indent="0" algn="just">
              <a:spcBef>
                <a:spcPts val="600"/>
              </a:spcBef>
              <a:spcAft>
                <a:spcPts val="600"/>
              </a:spcAft>
              <a:buFont typeface="Arial" panose="020B0604020202020204" pitchFamily="34" charset="0"/>
              <a:buNone/>
            </a:pPr>
            <a:r>
              <a:rPr lang="tr-TR" sz="800" b="1" dirty="0"/>
              <a:t>Genetik faktörler: </a:t>
            </a:r>
            <a:r>
              <a:rPr lang="tr-TR" sz="800" dirty="0"/>
              <a:t>Tek yumurta ve çift yumurta ikizi araştırmaları vardır. </a:t>
            </a:r>
            <a:r>
              <a:rPr lang="tr-TR" sz="1050" dirty="0"/>
              <a:t>Tek yumurta ikizlerinde bir birey bağımlıysa, diğerinin de bağımlı olma oranı çift yumurta ikizlerine göre daha yüksektir. Özellikle </a:t>
            </a:r>
            <a:r>
              <a:rPr lang="tr-TR" sz="1050" b="1" dirty="0"/>
              <a:t>alkol bağımlılığı</a:t>
            </a:r>
            <a:r>
              <a:rPr lang="tr-TR" sz="1050" dirty="0"/>
              <a:t>, </a:t>
            </a:r>
            <a:r>
              <a:rPr lang="tr-TR" sz="1050" b="1" dirty="0"/>
              <a:t>nikotin bağımlılığı</a:t>
            </a:r>
            <a:r>
              <a:rPr lang="tr-TR" sz="1050" dirty="0"/>
              <a:t> gibi maddelerde bu ilişki açıkça görülmüştür. </a:t>
            </a:r>
            <a:endParaRPr lang="tr-TR" sz="800" dirty="0"/>
          </a:p>
          <a:p>
            <a:pPr marL="0" indent="0" defTabSz="1244600">
              <a:lnSpc>
                <a:spcPct val="90000"/>
              </a:lnSpc>
              <a:spcBef>
                <a:spcPct val="0"/>
              </a:spcBef>
              <a:spcAft>
                <a:spcPct val="35000"/>
              </a:spcAft>
              <a:buFont typeface="Arial" panose="020B0604020202020204" pitchFamily="34" charset="0"/>
              <a:buNone/>
            </a:pPr>
            <a:r>
              <a:rPr lang="tr-TR" sz="800" b="1" kern="0" dirty="0">
                <a:solidFill>
                  <a:srgbClr val="00AD44"/>
                </a:solidFill>
                <a:latin typeface="Calibri" panose="020F0502020204030204" pitchFamily="34" charset="0"/>
                <a:cs typeface="Calibri" panose="020F0502020204030204" pitchFamily="34" charset="0"/>
              </a:rPr>
              <a:t>Ailesel Faktörler </a:t>
            </a:r>
            <a:r>
              <a:rPr lang="tr-TR" sz="800" dirty="0"/>
              <a:t>Ebeveynlerin evlilik durumları, Ailede madde kullananların olması, Artan aile içi çatışmalar, Ebeveynlerdeki depresyon, anti-sosyal kişilik çocuklarda bağımlılığı artırmakta, İstismar veya ihmal yüksek riskli, İyi aile yönetimi (disiplin, kontrol, ödül)  madde kullanımını azaltmaktadır. </a:t>
            </a:r>
            <a:endParaRPr lang="en-US" sz="800" dirty="0"/>
          </a:p>
          <a:p>
            <a:pPr marL="0" indent="0">
              <a:buFont typeface="Arial" panose="020B0604020202020204" pitchFamily="34" charset="0"/>
              <a:buNone/>
            </a:pPr>
            <a:r>
              <a:rPr lang="tr-TR" sz="800" b="1" kern="0" dirty="0">
                <a:solidFill>
                  <a:srgbClr val="00AD44"/>
                </a:solidFill>
                <a:latin typeface="Calibri" panose="020F0502020204030204" pitchFamily="34" charset="0"/>
                <a:cs typeface="Calibri" panose="020F0502020204030204" pitchFamily="34" charset="0"/>
              </a:rPr>
              <a:t>Medya ve Endüstri: </a:t>
            </a:r>
            <a:r>
              <a:rPr lang="tr-TR" sz="800" dirty="0"/>
              <a:t>Bağımlılık yapıcı maddeler, endüstri tarafından medyada özendirici bir şekilde sunularak cazibesi artırılmaktadır. </a:t>
            </a:r>
          </a:p>
          <a:p>
            <a:pPr marL="571500" indent="-571500">
              <a:buFont typeface="Arial" panose="020B0604020202020204" pitchFamily="34" charset="0"/>
              <a:buChar char="•"/>
            </a:pPr>
            <a:r>
              <a:rPr lang="tr-TR" sz="800" dirty="0">
                <a:solidFill>
                  <a:srgbClr val="232323"/>
                </a:solidFill>
                <a:latin typeface="Martel"/>
              </a:rPr>
              <a:t>Filmlerin </a:t>
            </a:r>
            <a:r>
              <a:rPr lang="tr-TR" sz="800" b="1" dirty="0">
                <a:solidFill>
                  <a:srgbClr val="232323"/>
                </a:solidFill>
                <a:latin typeface="Martel"/>
              </a:rPr>
              <a:t>%68'inde en az bir kere sigara kullanımı </a:t>
            </a:r>
            <a:r>
              <a:rPr lang="tr-TR" sz="800" dirty="0">
                <a:solidFill>
                  <a:srgbClr val="232323"/>
                </a:solidFill>
                <a:latin typeface="Martel"/>
              </a:rPr>
              <a:t>görülmektedir. </a:t>
            </a:r>
            <a:r>
              <a:rPr lang="tr-TR" sz="800" dirty="0"/>
              <a:t>Sigara ve elektronik sigara görüntüleri dijital video platformlarındaki yapımlarda, film, dizi ve müzik kliplerinde her yıl gittikçe artarak yer almaktadır. Özellikle 15-24 yaş arası gençlerin izlediği popüler yapımlarda sıklıkla rastlanıyor ve bu durum da gençlerin kullanımına başlamasına sebep olabiliyor. </a:t>
            </a:r>
          </a:p>
          <a:p>
            <a:pPr marL="0" indent="0" algn="just">
              <a:lnSpc>
                <a:spcPct val="150000"/>
              </a:lnSpc>
              <a:spcBef>
                <a:spcPts val="600"/>
              </a:spcBef>
              <a:spcAft>
                <a:spcPts val="600"/>
              </a:spcAft>
              <a:buFont typeface="Arial" panose="020B0604020202020204" pitchFamily="34" charset="0"/>
              <a:buNone/>
            </a:pPr>
            <a:r>
              <a:rPr kumimoji="0" lang="tr-TR" sz="800" b="1" i="0" u="none" strike="noStrike" kern="0" cap="none" spc="0" normalizeH="0" baseline="0" noProof="0" dirty="0">
                <a:ln>
                  <a:noFill/>
                </a:ln>
                <a:solidFill>
                  <a:srgbClr val="00AD44"/>
                </a:solidFill>
                <a:effectLst/>
                <a:uLnTx/>
                <a:uFillTx/>
                <a:latin typeface="Calibri" panose="020F0502020204030204" pitchFamily="34" charset="0"/>
                <a:ea typeface="+mn-ea"/>
                <a:cs typeface="Calibri" panose="020F0502020204030204" pitchFamily="34" charset="0"/>
              </a:rPr>
              <a:t>Akran İlişkileri: </a:t>
            </a:r>
            <a:r>
              <a:rPr lang="tr-TR" sz="800" dirty="0"/>
              <a:t>Alkol kullanan arkadaşları bulunan ergenler yüksek risklidir. </a:t>
            </a:r>
          </a:p>
          <a:p>
            <a:pPr marL="571500" indent="-571500" algn="just">
              <a:lnSpc>
                <a:spcPct val="150000"/>
              </a:lnSpc>
              <a:spcBef>
                <a:spcPts val="600"/>
              </a:spcBef>
              <a:spcAft>
                <a:spcPts val="600"/>
              </a:spcAft>
              <a:buFont typeface="Arial" panose="020B0604020202020204" pitchFamily="34" charset="0"/>
              <a:buChar char="•"/>
            </a:pPr>
            <a:r>
              <a:rPr lang="tr-TR" sz="800" dirty="0"/>
              <a:t>Çocuk ve ergenler maddeyi ilk kullandıklarında sadece </a:t>
            </a:r>
            <a:r>
              <a:rPr lang="tr-TR" sz="800" b="1" dirty="0"/>
              <a:t>%5’inden azı </a:t>
            </a:r>
            <a:r>
              <a:rPr lang="tr-TR" sz="800" dirty="0"/>
              <a:t>tanımadıkları birinden madde aldıklarını söylemektedir.</a:t>
            </a:r>
          </a:p>
          <a:p>
            <a:r>
              <a:rPr kumimoji="0" lang="tr-TR" sz="800" b="1" i="0" u="none" strike="noStrike" kern="0" cap="none" spc="0" normalizeH="0" baseline="0" noProof="0" dirty="0">
                <a:ln>
                  <a:noFill/>
                </a:ln>
                <a:solidFill>
                  <a:srgbClr val="00AD44"/>
                </a:solidFill>
                <a:effectLst/>
                <a:uLnTx/>
                <a:uFillTx/>
                <a:latin typeface="Calibri" panose="020F0502020204030204" pitchFamily="34" charset="0"/>
                <a:ea typeface="+mn-ea"/>
                <a:cs typeface="Calibri" panose="020F0502020204030204" pitchFamily="34" charset="0"/>
              </a:rPr>
              <a:t>Ergenlik Dönemi: </a:t>
            </a:r>
            <a:r>
              <a:rPr lang="tr-TR" sz="4400" dirty="0"/>
              <a:t>Ergenlik dönemi riskli bir dönemdir. </a:t>
            </a:r>
            <a:r>
              <a:rPr lang="en-US" sz="4400" dirty="0" err="1"/>
              <a:t>Bağımsızlığı</a:t>
            </a:r>
            <a:r>
              <a:rPr lang="en-US" sz="4400" dirty="0"/>
              <a:t> kazanma süreci</a:t>
            </a:r>
            <a:r>
              <a:rPr lang="tr-TR" sz="4400" dirty="0"/>
              <a:t>dir, toplum</a:t>
            </a:r>
            <a:r>
              <a:rPr lang="en-US" sz="4400" dirty="0"/>
              <a:t> ve ailenin kuralları reddedilir.</a:t>
            </a:r>
          </a:p>
          <a:p>
            <a:pPr marL="114300">
              <a:lnSpc>
                <a:spcPct val="90000"/>
              </a:lnSpc>
              <a:spcBef>
                <a:spcPts val="600"/>
              </a:spcBef>
              <a:spcAft>
                <a:spcPts val="600"/>
              </a:spcAft>
            </a:pPr>
            <a:r>
              <a:rPr lang="en-US" sz="4400" dirty="0"/>
              <a:t>P</a:t>
            </a:r>
            <a:r>
              <a:rPr lang="tr-TR" sz="4400" dirty="0" err="1"/>
              <a:t>refrontal</a:t>
            </a:r>
            <a:r>
              <a:rPr lang="tr-TR" sz="4400" dirty="0"/>
              <a:t> Korteks</a:t>
            </a:r>
            <a:r>
              <a:rPr lang="en-US" sz="4400" dirty="0"/>
              <a:t> gelişme aşamasındadır. </a:t>
            </a:r>
            <a:r>
              <a:rPr lang="en-US" sz="4400" dirty="0">
                <a:sym typeface="Wingdings" panose="05000000000000000000" pitchFamily="2" charset="2"/>
              </a:rPr>
              <a:t></a:t>
            </a:r>
            <a:r>
              <a:rPr lang="tr-TR" sz="4400" dirty="0">
                <a:sym typeface="Wingdings" panose="05000000000000000000" pitchFamily="2" charset="2"/>
              </a:rPr>
              <a:t> </a:t>
            </a:r>
            <a:r>
              <a:rPr lang="en-US" sz="4400" dirty="0">
                <a:sym typeface="Wingdings" panose="05000000000000000000" pitchFamily="2" charset="2"/>
              </a:rPr>
              <a:t>K</a:t>
            </a:r>
            <a:r>
              <a:rPr lang="en-US" sz="4400" dirty="0"/>
              <a:t>ontrol mekanizmaları zayıf </a:t>
            </a:r>
            <a:r>
              <a:rPr lang="tr-TR" sz="4400" dirty="0"/>
              <a:t>ve </a:t>
            </a:r>
            <a:r>
              <a:rPr lang="en-US" sz="4400" dirty="0"/>
              <a:t>riskli davranışlar fazla</a:t>
            </a:r>
            <a:r>
              <a:rPr lang="tr-TR" sz="4400" dirty="0" err="1"/>
              <a:t>dır</a:t>
            </a:r>
            <a:r>
              <a:rPr lang="tr-TR" sz="4400" dirty="0"/>
              <a:t>.</a:t>
            </a:r>
          </a:p>
          <a:p>
            <a:pPr marL="114300">
              <a:lnSpc>
                <a:spcPct val="90000"/>
              </a:lnSpc>
              <a:spcBef>
                <a:spcPts val="600"/>
              </a:spcBef>
              <a:spcAft>
                <a:spcPts val="600"/>
              </a:spcAft>
            </a:pPr>
            <a:r>
              <a:rPr lang="tr-TR" sz="4400" dirty="0"/>
              <a:t>Ayrıca: </a:t>
            </a:r>
            <a:r>
              <a:rPr lang="en-US" sz="4400" dirty="0"/>
              <a:t>Ödülle ilgili </a:t>
            </a:r>
            <a:r>
              <a:rPr lang="en-US" sz="4400" dirty="0" err="1"/>
              <a:t>bölgelerde</a:t>
            </a:r>
            <a:r>
              <a:rPr lang="en-US" sz="4400" dirty="0"/>
              <a:t> </a:t>
            </a:r>
            <a:r>
              <a:rPr lang="en-US" sz="4400" dirty="0" err="1"/>
              <a:t>duyarlılık</a:t>
            </a:r>
            <a:r>
              <a:rPr lang="tr-TR" sz="4400" dirty="0"/>
              <a:t>, </a:t>
            </a:r>
            <a:r>
              <a:rPr lang="en-US" sz="4400" dirty="0" err="1"/>
              <a:t>Akran</a:t>
            </a:r>
            <a:r>
              <a:rPr lang="en-US" sz="4400" dirty="0"/>
              <a:t> </a:t>
            </a:r>
            <a:r>
              <a:rPr lang="en-US" sz="4400" dirty="0" err="1"/>
              <a:t>etkisi</a:t>
            </a:r>
            <a:r>
              <a:rPr lang="tr-TR" sz="4400" dirty="0"/>
              <a:t>, Kimlik arayışı, Duygusal dalgalanma, Yetişkin davranışlarını taklit etme, Bağımsızlık arzusu, Eleştiriye tahammülsüzlük, Kuralları ihlal, Öfke nöbetleri, Kendini tüm güçlü hissetme, Merak ve özenti</a:t>
            </a:r>
          </a:p>
          <a:p>
            <a:pPr marL="571500" indent="-571500" algn="just">
              <a:spcBef>
                <a:spcPts val="600"/>
              </a:spcBef>
              <a:spcAft>
                <a:spcPts val="600"/>
              </a:spcAft>
              <a:buFont typeface="Arial" panose="020B0604020202020204" pitchFamily="34" charset="0"/>
              <a:buChar char="•"/>
            </a:pPr>
            <a:endParaRPr lang="tr-TR" sz="3600" dirty="0"/>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pPr marL="0" indent="0" algn="just">
              <a:spcBef>
                <a:spcPts val="600"/>
              </a:spcBef>
              <a:spcAft>
                <a:spcPts val="600"/>
              </a:spcAft>
              <a:buFont typeface="Arial" panose="020B0604020202020204" pitchFamily="34" charset="0"/>
              <a:buNone/>
            </a:pPr>
            <a:endParaRPr lang="tr-TR" sz="800" dirty="0"/>
          </a:p>
          <a:p>
            <a:pPr marL="571500" indent="-571500" algn="just">
              <a:spcBef>
                <a:spcPts val="600"/>
              </a:spcBef>
              <a:spcAft>
                <a:spcPts val="600"/>
              </a:spcAft>
              <a:buFont typeface="Arial" panose="020B0604020202020204" pitchFamily="34" charset="0"/>
              <a:buChar char="•"/>
            </a:pPr>
            <a:endParaRPr lang="tr-TR"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1"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1"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11</a:t>
            </a:fld>
            <a:endParaRPr lang="en-US"/>
          </a:p>
        </p:txBody>
      </p:sp>
    </p:spTree>
    <p:extLst>
      <p:ext uri="{BB962C8B-B14F-4D97-AF65-F5344CB8AC3E}">
        <p14:creationId xmlns:p14="http://schemas.microsoft.com/office/powerpoint/2010/main" val="1974348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Tütün dumanında bulunan kimyasallar yalnızca akciğere zarar vermez; kana karışarak damar yapısını, kalbi, beyni ve bağışıklık sistemini de etkiler. </a:t>
            </a:r>
            <a:r>
              <a:rPr lang="tr-TR" b="1" dirty="0" err="1"/>
              <a:t>CDC’ye</a:t>
            </a:r>
            <a:r>
              <a:rPr lang="tr-TR" b="1" dirty="0"/>
              <a:t> göre sigara dumanındaki kimyasallar DNA hasarına yol açabilir, bağışıklık sisteminin kanser hücreleriyle savaşma kapasitesini azaltabilir ve hücrelerin kontrolsüz çoğalmasına zemin hazırlayabilir. </a:t>
            </a:r>
          </a:p>
          <a:p>
            <a:r>
              <a:rPr lang="tr-TR" dirty="0"/>
              <a:t>Nikotin, bağımlılığın temel maddesidir. Kişi sigara içtiğinde kısa süreli rahatlama hissettiğini düşünebilir; ancak bu rahatlama çoğu zaman nikotin yoksunluğunun geçici olarak baskılanmasından kaynaklanır. Yani sigara, çoğu zaman kişinin stresini çözmez; kendi oluşturduğu yoksunluk gerginliğini kısa süreli olarak azaltır.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12</a:t>
            </a:fld>
            <a:endParaRPr lang="en-US"/>
          </a:p>
        </p:txBody>
      </p:sp>
    </p:spTree>
    <p:extLst>
      <p:ext uri="{BB962C8B-B14F-4D97-AF65-F5344CB8AC3E}">
        <p14:creationId xmlns:p14="http://schemas.microsoft.com/office/powerpoint/2010/main" val="77562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41C16-CEDD-43A7-AACF-4CF4659CBA2E}"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245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t>Pasif içicilikte güvenli maruziyet düzeyi yoktur. </a:t>
            </a:r>
            <a:r>
              <a:rPr lang="tr-TR" dirty="0" err="1"/>
              <a:t>CDC’ye</a:t>
            </a:r>
            <a:r>
              <a:rPr lang="tr-TR" dirty="0"/>
              <a:t> göre kısa süreli tütün dumanı maruziyeti bile kalp ve damar sistemi üzerinde ani zararlı etkiler oluşturabilir; erişkinlerde koroner kalp hastalığı, inme ve akciğer kanseri riskini artırabilir. Çocuklarda ise solunum yolu enfeksiyonları, orta kulak enfeksiyonları ve astım atakları daha sık görülebilir. </a:t>
            </a:r>
          </a:p>
          <a:p>
            <a:r>
              <a:rPr lang="tr-TR" dirty="0"/>
              <a:t>Bu nedenle “balkonda içiyorum”, “camı açıyorum”, “çocuğun yanında içmiyorum ama evde içiyorum” gibi davranışlar tam koruma sağlamaz. Dumanın içindeki partiküller kıyafetlere, perdelere, koltuklara ve yüzeylere sinerek üçüncü el duman maruziyetine de neden olabilir. Bu mesaj özellikle ailelere ve gençlere net verilmelidir: </a:t>
            </a:r>
            <a:r>
              <a:rPr lang="tr-TR" b="1" dirty="0"/>
              <a:t>Ev ve araç tamamen dumansız alan olmalıdır.</a:t>
            </a:r>
            <a:endParaRPr lang="tr-TR" dirty="0"/>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16</a:t>
            </a:fld>
            <a:endParaRPr lang="en-US"/>
          </a:p>
        </p:txBody>
      </p:sp>
    </p:spTree>
    <p:extLst>
      <p:ext uri="{BB962C8B-B14F-4D97-AF65-F5344CB8AC3E}">
        <p14:creationId xmlns:p14="http://schemas.microsoft.com/office/powerpoint/2010/main" val="1530181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Nargile zararsız değildir. CDC, nargile kullanımının sigarayla benzer sağlık riskleri taşıdığını; tipik bir nargile oturumunda kişinin sigaraya kıyasla çok daha yüksek hacimde duman soluyabildiğini bildirmektedir. Nargilede su bulunması, dumanı zararsız hâle getirmez; sadece dumanın soğumasına ve daha rahat içe çekilmesine neden olabilir. </a:t>
            </a:r>
          </a:p>
          <a:p>
            <a:r>
              <a:rPr lang="tr-TR" dirty="0"/>
              <a:t>Elektronik sigara ve puf ürünleri gençler için özellikle tehlikelidir; çünkü aroma, renkli tasarım ve sosyal medya görünürlüğüyle “masum” algısı oluşturabilir. </a:t>
            </a:r>
            <a:r>
              <a:rPr lang="tr-TR" dirty="0" err="1"/>
              <a:t>CDC’ye</a:t>
            </a:r>
            <a:r>
              <a:rPr lang="tr-TR" dirty="0"/>
              <a:t> göre e-sigaralar gençler için güvenli değildir; çoğu nikotin içerir ve nikotin ergen beyninde dikkat, öğrenme, duygu durumu ve dürtü kontrolüyle ilişkili alanları olumsuz etkileyebilir. </a:t>
            </a:r>
          </a:p>
          <a:p>
            <a:r>
              <a:rPr lang="tr-TR" dirty="0"/>
              <a:t>DSÖ’nün 2025 değerlendirmesine göre dünya genelinde 13–15 yaş grubunda en az </a:t>
            </a:r>
            <a:r>
              <a:rPr lang="tr-TR" b="1" dirty="0"/>
              <a:t>15 milyon çocuk e-sigara kullanmaktadır</a:t>
            </a:r>
            <a:r>
              <a:rPr lang="tr-TR" dirty="0"/>
              <a:t>; veri bulunan ülkelerde çocukların e-sigara kullanma olasılığı yetişkinlerden ortalama </a:t>
            </a:r>
            <a:r>
              <a:rPr lang="tr-TR" b="1" dirty="0"/>
              <a:t>9 kat</a:t>
            </a:r>
            <a:r>
              <a:rPr lang="tr-TR" dirty="0"/>
              <a:t> daha yüksektir. Bu veri, yeni nesil ürünlerin gençleri hedefleyen yeni bir nikotin bağımlılığı dalgası oluşturduğunu göstermektedir. </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18</a:t>
            </a:fld>
            <a:endParaRPr lang="en-US"/>
          </a:p>
        </p:txBody>
      </p:sp>
    </p:spTree>
    <p:extLst>
      <p:ext uri="{BB962C8B-B14F-4D97-AF65-F5344CB8AC3E}">
        <p14:creationId xmlns:p14="http://schemas.microsoft.com/office/powerpoint/2010/main" val="4239935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E-sigaralarda ve özellikle </a:t>
            </a:r>
            <a:r>
              <a:rPr lang="tr-TR" sz="1200" kern="1200" dirty="0" err="1">
                <a:solidFill>
                  <a:schemeClr val="tx1"/>
                </a:solidFill>
                <a:effectLst/>
                <a:latin typeface="+mn-lt"/>
                <a:ea typeface="+mn-ea"/>
                <a:cs typeface="+mn-cs"/>
              </a:rPr>
              <a:t>pod</a:t>
            </a:r>
            <a:r>
              <a:rPr lang="tr-TR" sz="1200" kern="1200" dirty="0">
                <a:solidFill>
                  <a:schemeClr val="tx1"/>
                </a:solidFill>
                <a:effectLst/>
                <a:latin typeface="+mn-lt"/>
                <a:ea typeface="+mn-ea"/>
                <a:cs typeface="+mn-cs"/>
              </a:rPr>
              <a:t> sistemlerde kullanılan </a:t>
            </a:r>
            <a:r>
              <a:rPr lang="tr-TR" sz="1200" b="1" kern="1200" dirty="0">
                <a:solidFill>
                  <a:schemeClr val="tx1"/>
                </a:solidFill>
                <a:effectLst/>
                <a:latin typeface="+mn-lt"/>
                <a:ea typeface="+mn-ea"/>
                <a:cs typeface="+mn-cs"/>
              </a:rPr>
              <a:t>nikotin tuzları</a:t>
            </a:r>
            <a:r>
              <a:rPr lang="tr-TR" sz="1200" kern="1200" dirty="0">
                <a:solidFill>
                  <a:schemeClr val="tx1"/>
                </a:solidFill>
                <a:effectLst/>
                <a:latin typeface="+mn-lt"/>
                <a:ea typeface="+mn-ea"/>
                <a:cs typeface="+mn-cs"/>
              </a:rPr>
              <a:t>, nikotini beyne iletme hızını ve miktarını artırarak bağımlılık döngüsünü hem biyolojik hem de fiziksel mekanizmalarla ciddi şekilde hızlandırır.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20</a:t>
            </a:fld>
            <a:endParaRPr lang="en-US"/>
          </a:p>
        </p:txBody>
      </p:sp>
    </p:spTree>
    <p:extLst>
      <p:ext uri="{BB962C8B-B14F-4D97-AF65-F5344CB8AC3E}">
        <p14:creationId xmlns:p14="http://schemas.microsoft.com/office/powerpoint/2010/main" val="2423914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u="none" strike="noStrike" kern="1200" dirty="0">
                <a:solidFill>
                  <a:schemeClr val="tx1"/>
                </a:solidFill>
                <a:effectLst/>
                <a:latin typeface="+mn-lt"/>
                <a:ea typeface="+mn-ea"/>
                <a:cs typeface="+mn-cs"/>
              </a:rPr>
              <a:t>EVALI</a:t>
            </a:r>
            <a:r>
              <a:rPr lang="tr-TR" dirty="0"/>
              <a:t> (Elektronik Sigara veya Buharlaştırıcı Ürün Kullanımına Bağlı Akciğer Hasarı), e-sigara kullanımıyla ilişkili, ciddi solunum yetmezliğine yol açabilen akut akciğer hasarıdır. 2019'da tanımlanan bu hastalık; nefes darlığı, göğüs ağrısı, öksürük, ateş ve halsizlik ile başlar. Genellikle likitlerdeki zararlı kimyasalların akciğerlerde iltihaplanmaya (inflamasyon) neden olmasıyla gelişir.</a:t>
            </a:r>
          </a:p>
        </p:txBody>
      </p:sp>
      <p:sp>
        <p:nvSpPr>
          <p:cNvPr id="4" name="Slayt Numarası Yer Tutucusu 3"/>
          <p:cNvSpPr>
            <a:spLocks noGrp="1"/>
          </p:cNvSpPr>
          <p:nvPr>
            <p:ph type="sldNum" sz="quarter" idx="5"/>
          </p:nvPr>
        </p:nvSpPr>
        <p:spPr/>
        <p:txBody>
          <a:bodyPr/>
          <a:lstStyle/>
          <a:p>
            <a:fld id="{61089E94-532B-494D-AD7A-712B16D9F5AA}" type="slidenum">
              <a:rPr lang="en-US" smtClean="0"/>
              <a:pPr/>
              <a:t>21</a:t>
            </a:fld>
            <a:endParaRPr lang="en-US"/>
          </a:p>
        </p:txBody>
      </p:sp>
    </p:spTree>
    <p:extLst>
      <p:ext uri="{BB962C8B-B14F-4D97-AF65-F5344CB8AC3E}">
        <p14:creationId xmlns:p14="http://schemas.microsoft.com/office/powerpoint/2010/main" val="1433651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168681B-2EDC-407F-B97F-862249554AFD}" type="slidenum">
              <a:rPr lang="tr-TR" smtClean="0"/>
              <a:t>22</a:t>
            </a:fld>
            <a:endParaRPr lang="tr-TR"/>
          </a:p>
        </p:txBody>
      </p:sp>
    </p:spTree>
    <p:extLst>
      <p:ext uri="{BB962C8B-B14F-4D97-AF65-F5344CB8AC3E}">
        <p14:creationId xmlns:p14="http://schemas.microsoft.com/office/powerpoint/2010/main" val="3735400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31B5F-5193-C242-069E-3FD23F99123F}"/>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3F62B485-3C11-D625-3255-8AE74B45B15B}"/>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5D5551A5-C372-E4BA-BD5B-ED06D4F7888A}"/>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27BAEEF4-A1CF-0D41-BF46-8592BB5C04F1}"/>
              </a:ext>
            </a:extLst>
          </p:cNvPr>
          <p:cNvSpPr>
            <a:spLocks noGrp="1"/>
          </p:cNvSpPr>
          <p:nvPr>
            <p:ph type="sldNum" sz="quarter" idx="5"/>
          </p:nvPr>
        </p:nvSpPr>
        <p:spPr/>
        <p:txBody>
          <a:bodyPr/>
          <a:lstStyle/>
          <a:p>
            <a:fld id="{61089E94-532B-494D-AD7A-712B16D9F5AA}" type="slidenum">
              <a:rPr lang="en-US" smtClean="0"/>
              <a:pPr/>
              <a:t>24</a:t>
            </a:fld>
            <a:endParaRPr lang="en-US"/>
          </a:p>
        </p:txBody>
      </p:sp>
    </p:spTree>
    <p:extLst>
      <p:ext uri="{BB962C8B-B14F-4D97-AF65-F5344CB8AC3E}">
        <p14:creationId xmlns:p14="http://schemas.microsoft.com/office/powerpoint/2010/main" val="3606573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51AAA-FF79-0D67-A83F-DA162836772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0143C38-2710-B736-9F16-2EAA0345356F}"/>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2C410236-82FF-6125-4EEF-477BAB67D8FB}"/>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9C95B11B-84F7-B594-961E-95F4C8F3F2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089E94-532B-494D-AD7A-712B16D9F5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0072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BF5C-8DD6-5768-B679-38763E447B10}"/>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2351ABC1-4B95-32DA-0912-1AFDDF99F537}"/>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CA8588-7C37-EA06-EEB1-07946D81E597}"/>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697045D-7639-5F15-540F-032A2729B0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089E94-532B-494D-AD7A-712B16D9F5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520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67DCC9-5A7C-4C0B-8D2A-F438A4965626}" type="datetime1">
              <a:rPr lang="en-US" smtClean="0">
                <a:solidFill>
                  <a:prstClr val="black">
                    <a:tint val="75000"/>
                  </a:prstClr>
                </a:solidFill>
              </a:r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7604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F740CA-7E8C-41F0-AABD-3796E9774E4E}" type="datetime1">
              <a:rPr lang="en-US" smtClean="0">
                <a:solidFill>
                  <a:prstClr val="black">
                    <a:tint val="75000"/>
                  </a:prstClr>
                </a:solidFill>
              </a:r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531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41A4B5-4085-413B-8A55-3D7EE96A7AC1}" type="datetime1">
              <a:rPr lang="en-US" smtClean="0">
                <a:solidFill>
                  <a:prstClr val="black">
                    <a:tint val="75000"/>
                  </a:prstClr>
                </a:solidFill>
              </a:r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055C58-F7FF-4DCF-9339-D8690700EBF8}" type="datetime1">
              <a:rPr lang="en-US" smtClean="0">
                <a:solidFill>
                  <a:prstClr val="black">
                    <a:tint val="75000"/>
                  </a:prstClr>
                </a:solidFill>
              </a:r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48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474363-962F-4C69-AC01-1E36851411AF}" type="datetime1">
              <a:rPr lang="en-US" smtClean="0">
                <a:solidFill>
                  <a:prstClr val="black">
                    <a:tint val="75000"/>
                  </a:prstClr>
                </a:solidFill>
              </a:r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9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114832-3539-436C-AB15-D7326C69825E}" type="datetime1">
              <a:rPr lang="en-US" smtClean="0">
                <a:solidFill>
                  <a:prstClr val="black">
                    <a:tint val="75000"/>
                  </a:prstClr>
                </a:solidFill>
              </a:r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153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57C71-5849-4FD5-90A8-294BF3733DE4}" type="datetime1">
              <a:rPr lang="en-US" smtClean="0">
                <a:solidFill>
                  <a:prstClr val="black">
                    <a:tint val="75000"/>
                  </a:prstClr>
                </a:solidFill>
              </a:r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25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40F940-16BE-4ABF-B7B4-F12D96BAC726}" type="datetime1">
              <a:rPr lang="en-US" smtClean="0">
                <a:solidFill>
                  <a:prstClr val="black">
                    <a:tint val="75000"/>
                  </a:prstClr>
                </a:solidFill>
              </a:r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63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2F236F-6BDC-4A7E-977A-CE69CA2C2579}" type="datetime1">
              <a:rPr lang="en-US" smtClean="0">
                <a:solidFill>
                  <a:prstClr val="black">
                    <a:tint val="75000"/>
                  </a:prstClr>
                </a:solidFill>
              </a:r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2628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580C3-E372-4B07-B7F0-CA255A3C1B26}" type="datetime1">
              <a:rPr lang="en-US" smtClean="0">
                <a:solidFill>
                  <a:prstClr val="black">
                    <a:tint val="75000"/>
                  </a:prstClr>
                </a:solidFill>
              </a:r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8377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270585-FEF5-49D0-B706-FB42AC52D197}" type="datetime1">
              <a:rPr lang="en-US" smtClean="0">
                <a:solidFill>
                  <a:prstClr val="black">
                    <a:tint val="75000"/>
                  </a:prstClr>
                </a:solidFill>
              </a:r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561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972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2A9A50-DCB5-44B5-9DF9-3E704F2697A8}"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168778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692A09-AFE6-4E0A-8FC3-29B3DF56E4BC}"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107506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ED9A9-9885-4F97-A2E7-67C1153C0689}"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132623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E50650-38C3-40E1-8CD3-78063C50C8D7}"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897030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DCA358-4D3C-48F8-A8E7-B846582AFA30}" type="datetime1">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483538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DACFB2-403D-4919-BC68-473010010979}" type="datetime1">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597524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C670F2-69C2-4305-B39A-E5A29B6188C0}" type="datetime1">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4259711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4671AD-291D-4E21-B22E-D1C820FFCC72}"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0517568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CAAE84-EE99-4C6A-97BB-A730A9C566DE}"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686519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11CC7E-B6A0-492D-9798-53F1F72DE28B}"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9083885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A724E0-CC4E-4E3C-9880-6BFB7229D298}"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233188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347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A3DA90-80E7-93F7-C642-93BB4A431C8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C41160C0-B229-8E47-4FF8-78ABB18943E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D14646D-4C0B-9C40-E19E-6171C79D5158}"/>
              </a:ext>
            </a:extLst>
          </p:cNvPr>
          <p:cNvSpPr>
            <a:spLocks noGrp="1"/>
          </p:cNvSpPr>
          <p:nvPr>
            <p:ph type="dt" sz="half" idx="10"/>
          </p:nvPr>
        </p:nvSpPr>
        <p:spPr/>
        <p:txBody>
          <a:bodyPr/>
          <a:lstStyle/>
          <a:p>
            <a:fld id="{2D6FCB54-5A3A-4776-810F-87FCD1813CCD}" type="datetime1">
              <a:rPr lang="tr-TR" smtClean="0"/>
              <a:t>7.10.2026</a:t>
            </a:fld>
            <a:endParaRPr lang="tr-TR"/>
          </a:p>
        </p:txBody>
      </p:sp>
      <p:sp>
        <p:nvSpPr>
          <p:cNvPr id="5" name="Alt Bilgi Yer Tutucusu 4">
            <a:extLst>
              <a:ext uri="{FF2B5EF4-FFF2-40B4-BE49-F238E27FC236}">
                <a16:creationId xmlns:a16="http://schemas.microsoft.com/office/drawing/2014/main" id="{D049F38E-E39E-9FE4-F5AB-BB1C69B4B8F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33B6E3D-196C-B070-8C01-A7775F617235}"/>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2371188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5DF648-F0CF-5DA0-5E74-57F1AC8192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0B01D21-0AB0-31F3-47F1-15B7BD33DAF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F7F3079-C1A0-8C4B-2C0A-BD09467FBFB6}"/>
              </a:ext>
            </a:extLst>
          </p:cNvPr>
          <p:cNvSpPr>
            <a:spLocks noGrp="1"/>
          </p:cNvSpPr>
          <p:nvPr>
            <p:ph type="dt" sz="half" idx="10"/>
          </p:nvPr>
        </p:nvSpPr>
        <p:spPr/>
        <p:txBody>
          <a:bodyPr/>
          <a:lstStyle/>
          <a:p>
            <a:fld id="{E44216F2-3759-4FBC-86D0-DB7D97278E54}" type="datetime1">
              <a:rPr lang="tr-TR" smtClean="0"/>
              <a:t>7.10.2026</a:t>
            </a:fld>
            <a:endParaRPr lang="tr-TR"/>
          </a:p>
        </p:txBody>
      </p:sp>
      <p:sp>
        <p:nvSpPr>
          <p:cNvPr id="5" name="Alt Bilgi Yer Tutucusu 4">
            <a:extLst>
              <a:ext uri="{FF2B5EF4-FFF2-40B4-BE49-F238E27FC236}">
                <a16:creationId xmlns:a16="http://schemas.microsoft.com/office/drawing/2014/main" id="{38C53466-2EF2-383B-E3B9-40ABDCB22E4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755DF4-BB23-CF7B-4300-656AEF2A9656}"/>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42673119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A4AEE2-D557-8374-A668-3137F29598B4}"/>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913E07D-D118-1C21-1F18-9806FECD0A5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5369047-32C2-9349-DDEE-B597C7FF4370}"/>
              </a:ext>
            </a:extLst>
          </p:cNvPr>
          <p:cNvSpPr>
            <a:spLocks noGrp="1"/>
          </p:cNvSpPr>
          <p:nvPr>
            <p:ph type="dt" sz="half" idx="10"/>
          </p:nvPr>
        </p:nvSpPr>
        <p:spPr/>
        <p:txBody>
          <a:bodyPr/>
          <a:lstStyle/>
          <a:p>
            <a:fld id="{691C8200-512C-4B8C-97E5-EB0BA55F5319}" type="datetime1">
              <a:rPr lang="tr-TR" smtClean="0"/>
              <a:t>7.10.2026</a:t>
            </a:fld>
            <a:endParaRPr lang="tr-TR"/>
          </a:p>
        </p:txBody>
      </p:sp>
      <p:sp>
        <p:nvSpPr>
          <p:cNvPr id="5" name="Alt Bilgi Yer Tutucusu 4">
            <a:extLst>
              <a:ext uri="{FF2B5EF4-FFF2-40B4-BE49-F238E27FC236}">
                <a16:creationId xmlns:a16="http://schemas.microsoft.com/office/drawing/2014/main" id="{38454BF3-FD7C-B31B-D6BF-AC280C8D14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27E16D8-BDC8-A83D-47F9-D91262640463}"/>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1074672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8223E9-8A68-54F1-5509-8CD6E33A2FE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52F8DBA-D5B9-09A4-FBF2-6AEE67EC18E3}"/>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6B23966-850F-970E-B1E2-EC72365DE4B6}"/>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80493D-5652-A1DF-6E3F-642C0B550E25}"/>
              </a:ext>
            </a:extLst>
          </p:cNvPr>
          <p:cNvSpPr>
            <a:spLocks noGrp="1"/>
          </p:cNvSpPr>
          <p:nvPr>
            <p:ph type="dt" sz="half" idx="10"/>
          </p:nvPr>
        </p:nvSpPr>
        <p:spPr/>
        <p:txBody>
          <a:bodyPr/>
          <a:lstStyle/>
          <a:p>
            <a:fld id="{7C91E6FE-8AED-4485-95BC-41A27B4527CD}" type="datetime1">
              <a:rPr lang="tr-TR" smtClean="0"/>
              <a:t>7.10.2026</a:t>
            </a:fld>
            <a:endParaRPr lang="tr-TR"/>
          </a:p>
        </p:txBody>
      </p:sp>
      <p:sp>
        <p:nvSpPr>
          <p:cNvPr id="6" name="Alt Bilgi Yer Tutucusu 5">
            <a:extLst>
              <a:ext uri="{FF2B5EF4-FFF2-40B4-BE49-F238E27FC236}">
                <a16:creationId xmlns:a16="http://schemas.microsoft.com/office/drawing/2014/main" id="{3904CB38-91E8-7239-F414-A13763FDD73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4558CFD-D426-B7A0-980E-7099F95126DA}"/>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2473078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6AEFAE-2AD6-0E61-00BF-317A3F9223F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084E195-1F28-9FBB-D92D-DFFAF558901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3C15048D-9C68-69B8-A17D-F571BC2B7449}"/>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41E8F25-5D8D-3066-EE6F-6ED697D58E9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C456FEC-94EC-D38A-98B1-FC0DBF8C33AB}"/>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AA933F16-AF63-6B1E-BDF6-3818AEF61E6A}"/>
              </a:ext>
            </a:extLst>
          </p:cNvPr>
          <p:cNvSpPr>
            <a:spLocks noGrp="1"/>
          </p:cNvSpPr>
          <p:nvPr>
            <p:ph type="dt" sz="half" idx="10"/>
          </p:nvPr>
        </p:nvSpPr>
        <p:spPr/>
        <p:txBody>
          <a:bodyPr/>
          <a:lstStyle/>
          <a:p>
            <a:fld id="{7004B45B-C5C4-4901-AE49-42461F676012}" type="datetime1">
              <a:rPr lang="tr-TR" smtClean="0"/>
              <a:t>7.10.2026</a:t>
            </a:fld>
            <a:endParaRPr lang="tr-TR"/>
          </a:p>
        </p:txBody>
      </p:sp>
      <p:sp>
        <p:nvSpPr>
          <p:cNvPr id="8" name="Alt Bilgi Yer Tutucusu 7">
            <a:extLst>
              <a:ext uri="{FF2B5EF4-FFF2-40B4-BE49-F238E27FC236}">
                <a16:creationId xmlns:a16="http://schemas.microsoft.com/office/drawing/2014/main" id="{153190CD-4CBF-6569-51DA-9511AAE5220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D8B0754-00CC-B6CD-2D5F-62C1EBBB642A}"/>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763195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798C58-19BF-2FDF-E33B-B8292EBBD68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53C043E-6801-FD38-A2F1-C5B5142A7C3B}"/>
              </a:ext>
            </a:extLst>
          </p:cNvPr>
          <p:cNvSpPr>
            <a:spLocks noGrp="1"/>
          </p:cNvSpPr>
          <p:nvPr>
            <p:ph type="dt" sz="half" idx="10"/>
          </p:nvPr>
        </p:nvSpPr>
        <p:spPr/>
        <p:txBody>
          <a:bodyPr/>
          <a:lstStyle/>
          <a:p>
            <a:fld id="{8DA2A2A6-8171-420C-B0C3-9CD7BDAA608E}" type="datetime1">
              <a:rPr lang="tr-TR" smtClean="0"/>
              <a:t>7.10.2026</a:t>
            </a:fld>
            <a:endParaRPr lang="tr-TR"/>
          </a:p>
        </p:txBody>
      </p:sp>
      <p:sp>
        <p:nvSpPr>
          <p:cNvPr id="4" name="Alt Bilgi Yer Tutucusu 3">
            <a:extLst>
              <a:ext uri="{FF2B5EF4-FFF2-40B4-BE49-F238E27FC236}">
                <a16:creationId xmlns:a16="http://schemas.microsoft.com/office/drawing/2014/main" id="{25168977-4952-7F3E-3B43-C9FCA1F1A22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4B7CDBC-8150-C24D-B5A8-EBFB593F6BBF}"/>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1727012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D63E2C0-E9F3-336F-A39D-98C5BD589AA3}"/>
              </a:ext>
            </a:extLst>
          </p:cNvPr>
          <p:cNvSpPr>
            <a:spLocks noGrp="1"/>
          </p:cNvSpPr>
          <p:nvPr>
            <p:ph type="dt" sz="half" idx="10"/>
          </p:nvPr>
        </p:nvSpPr>
        <p:spPr/>
        <p:txBody>
          <a:bodyPr/>
          <a:lstStyle/>
          <a:p>
            <a:fld id="{22A773D8-9DE4-4243-A0F4-1AE261F0BB63}" type="datetime1">
              <a:rPr lang="tr-TR" smtClean="0"/>
              <a:t>7.10.2026</a:t>
            </a:fld>
            <a:endParaRPr lang="tr-TR"/>
          </a:p>
        </p:txBody>
      </p:sp>
      <p:sp>
        <p:nvSpPr>
          <p:cNvPr id="3" name="Alt Bilgi Yer Tutucusu 2">
            <a:extLst>
              <a:ext uri="{FF2B5EF4-FFF2-40B4-BE49-F238E27FC236}">
                <a16:creationId xmlns:a16="http://schemas.microsoft.com/office/drawing/2014/main" id="{C75D1BBA-519B-CD65-BE19-43B672DEDFA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350F517-5786-E35A-5EA4-792D8A421F16}"/>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3737825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2D8BA1-8A04-BFBB-FC96-0BC9C9C17E78}"/>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CE75CD-2752-E95B-0969-3CDBADE93E2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83BECC4-1A7A-076D-86A3-870C7E94808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FA519AA-8907-9816-F0D0-A3A708DE21B4}"/>
              </a:ext>
            </a:extLst>
          </p:cNvPr>
          <p:cNvSpPr>
            <a:spLocks noGrp="1"/>
          </p:cNvSpPr>
          <p:nvPr>
            <p:ph type="dt" sz="half" idx="10"/>
          </p:nvPr>
        </p:nvSpPr>
        <p:spPr/>
        <p:txBody>
          <a:bodyPr/>
          <a:lstStyle/>
          <a:p>
            <a:fld id="{3D5A5E88-F857-4C53-AB51-61BF8348BCA8}" type="datetime1">
              <a:rPr lang="tr-TR" smtClean="0"/>
              <a:t>7.10.2026</a:t>
            </a:fld>
            <a:endParaRPr lang="tr-TR"/>
          </a:p>
        </p:txBody>
      </p:sp>
      <p:sp>
        <p:nvSpPr>
          <p:cNvPr id="6" name="Alt Bilgi Yer Tutucusu 5">
            <a:extLst>
              <a:ext uri="{FF2B5EF4-FFF2-40B4-BE49-F238E27FC236}">
                <a16:creationId xmlns:a16="http://schemas.microsoft.com/office/drawing/2014/main" id="{FC4A77E3-6904-697B-69CA-4AAD47C74CE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6B6067B-C010-9239-E820-42646D851BEB}"/>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3111324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226C1B-AD51-6ADC-4FB6-07B296F3DA9A}"/>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827645D-638D-BD44-48E3-E4F0743E337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7714C2AF-E4B1-DBD0-C42C-7C13B5F0FFE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8BB1E38-D7D7-C5E2-2977-AABCAF660910}"/>
              </a:ext>
            </a:extLst>
          </p:cNvPr>
          <p:cNvSpPr>
            <a:spLocks noGrp="1"/>
          </p:cNvSpPr>
          <p:nvPr>
            <p:ph type="dt" sz="half" idx="10"/>
          </p:nvPr>
        </p:nvSpPr>
        <p:spPr/>
        <p:txBody>
          <a:bodyPr/>
          <a:lstStyle/>
          <a:p>
            <a:fld id="{1ADDA8FC-5EF7-4CAA-8C8C-DD7D98F5BB7E}" type="datetime1">
              <a:rPr lang="tr-TR" smtClean="0"/>
              <a:t>7.10.2026</a:t>
            </a:fld>
            <a:endParaRPr lang="tr-TR"/>
          </a:p>
        </p:txBody>
      </p:sp>
      <p:sp>
        <p:nvSpPr>
          <p:cNvPr id="6" name="Alt Bilgi Yer Tutucusu 5">
            <a:extLst>
              <a:ext uri="{FF2B5EF4-FFF2-40B4-BE49-F238E27FC236}">
                <a16:creationId xmlns:a16="http://schemas.microsoft.com/office/drawing/2014/main" id="{BAD5E68F-C87D-E5F6-34CF-97430EA7822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575FE86-3051-9CB3-0565-A6700C0EE845}"/>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38222002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E8FD07-55CC-7F73-2611-DCC2FFADED5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521648D-C216-B6C4-5C25-242A14015F83}"/>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77E842B-60B6-656D-6B54-1D478161F5B5}"/>
              </a:ext>
            </a:extLst>
          </p:cNvPr>
          <p:cNvSpPr>
            <a:spLocks noGrp="1"/>
          </p:cNvSpPr>
          <p:nvPr>
            <p:ph type="dt" sz="half" idx="10"/>
          </p:nvPr>
        </p:nvSpPr>
        <p:spPr/>
        <p:txBody>
          <a:bodyPr/>
          <a:lstStyle/>
          <a:p>
            <a:fld id="{0C4BD0F6-26BD-45C8-B0C2-C2480225F3CE}" type="datetime1">
              <a:rPr lang="tr-TR" smtClean="0"/>
              <a:t>7.10.2026</a:t>
            </a:fld>
            <a:endParaRPr lang="tr-TR"/>
          </a:p>
        </p:txBody>
      </p:sp>
      <p:sp>
        <p:nvSpPr>
          <p:cNvPr id="5" name="Alt Bilgi Yer Tutucusu 4">
            <a:extLst>
              <a:ext uri="{FF2B5EF4-FFF2-40B4-BE49-F238E27FC236}">
                <a16:creationId xmlns:a16="http://schemas.microsoft.com/office/drawing/2014/main" id="{CCEA395A-FE60-3ED6-7EA4-C3D9A3E8C11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CB8E731-8D9E-2CF0-1181-5C26234F9800}"/>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27729406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1401255-2A6A-2E7A-2B25-E3E216A882D3}"/>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F1A5028-5FB1-3DDE-6DA6-D06F730292AE}"/>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EC84867-1E25-081D-9817-2852A09A1051}"/>
              </a:ext>
            </a:extLst>
          </p:cNvPr>
          <p:cNvSpPr>
            <a:spLocks noGrp="1"/>
          </p:cNvSpPr>
          <p:nvPr>
            <p:ph type="dt" sz="half" idx="10"/>
          </p:nvPr>
        </p:nvSpPr>
        <p:spPr/>
        <p:txBody>
          <a:bodyPr/>
          <a:lstStyle/>
          <a:p>
            <a:fld id="{B07A72E4-8E5E-42A5-BA7B-2300EC07E578}" type="datetime1">
              <a:rPr lang="tr-TR" smtClean="0"/>
              <a:t>7.10.2026</a:t>
            </a:fld>
            <a:endParaRPr lang="tr-TR"/>
          </a:p>
        </p:txBody>
      </p:sp>
      <p:sp>
        <p:nvSpPr>
          <p:cNvPr id="5" name="Alt Bilgi Yer Tutucusu 4">
            <a:extLst>
              <a:ext uri="{FF2B5EF4-FFF2-40B4-BE49-F238E27FC236}">
                <a16:creationId xmlns:a16="http://schemas.microsoft.com/office/drawing/2014/main" id="{CDBBE91C-3864-2723-5D2C-946E115093D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9025B67-D05B-00A5-2F69-CDA131740595}"/>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1022802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ölüm Üstbilgisi">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D0546778-6EA2-974E-8DE1-E741AAA286D2}"/>
              </a:ext>
            </a:extLst>
          </p:cNvPr>
          <p:cNvSpPr>
            <a:spLocks noChangeArrowheads="1"/>
          </p:cNvSpPr>
          <p:nvPr userDrawn="1"/>
        </p:nvSpPr>
        <p:spPr bwMode="auto">
          <a:xfrm>
            <a:off x="-8334" y="6684962"/>
            <a:ext cx="9152334" cy="173038"/>
          </a:xfrm>
          <a:prstGeom prst="rect">
            <a:avLst/>
          </a:prstGeom>
          <a:solidFill>
            <a:srgbClr val="DADADA"/>
          </a:solidFill>
          <a:ln>
            <a:noFill/>
          </a:ln>
        </p:spPr>
        <p:txBody>
          <a:bodyPr vert="horz" wrap="square" lIns="68580" tIns="34290" rIns="68580" bIns="34290" numCol="1" anchor="t" anchorCtr="0" compatLnSpc="1">
            <a:prstTxWarp prst="textNoShape">
              <a:avLst/>
            </a:prstTxWarp>
          </a:bodyPr>
          <a:lstStyle/>
          <a:p>
            <a:endParaRPr lang="tr-TR" sz="1350"/>
          </a:p>
        </p:txBody>
      </p:sp>
      <p:sp>
        <p:nvSpPr>
          <p:cNvPr id="8" name="Dikdörtgen 23">
            <a:extLst>
              <a:ext uri="{FF2B5EF4-FFF2-40B4-BE49-F238E27FC236}">
                <a16:creationId xmlns:a16="http://schemas.microsoft.com/office/drawing/2014/main" id="{B8678413-8AE1-8446-BFA0-FA6513904F24}"/>
              </a:ext>
            </a:extLst>
          </p:cNvPr>
          <p:cNvSpPr/>
          <p:nvPr userDrawn="1"/>
        </p:nvSpPr>
        <p:spPr>
          <a:xfrm flipH="1">
            <a:off x="7422720" y="-3175"/>
            <a:ext cx="1727572" cy="6874776"/>
          </a:xfrm>
          <a:custGeom>
            <a:avLst/>
            <a:gdLst>
              <a:gd name="connsiteX0" fmla="*/ 0 w 3824748"/>
              <a:gd name="connsiteY0" fmla="*/ 0 h 6858000"/>
              <a:gd name="connsiteX1" fmla="*/ 3824748 w 3824748"/>
              <a:gd name="connsiteY1" fmla="*/ 0 h 6858000"/>
              <a:gd name="connsiteX2" fmla="*/ 3824748 w 3824748"/>
              <a:gd name="connsiteY2" fmla="*/ 6858000 h 6858000"/>
              <a:gd name="connsiteX3" fmla="*/ 0 w 3824748"/>
              <a:gd name="connsiteY3" fmla="*/ 6858000 h 6858000"/>
              <a:gd name="connsiteX4" fmla="*/ 0 w 3824748"/>
              <a:gd name="connsiteY4" fmla="*/ 0 h 6858000"/>
              <a:gd name="connsiteX0" fmla="*/ 0 w 5919019"/>
              <a:gd name="connsiteY0" fmla="*/ 0 h 6858000"/>
              <a:gd name="connsiteX1" fmla="*/ 3824748 w 5919019"/>
              <a:gd name="connsiteY1" fmla="*/ 0 h 6858000"/>
              <a:gd name="connsiteX2" fmla="*/ 5919019 w 5919019"/>
              <a:gd name="connsiteY2" fmla="*/ 6858000 h 6858000"/>
              <a:gd name="connsiteX3" fmla="*/ 0 w 5919019"/>
              <a:gd name="connsiteY3" fmla="*/ 6858000 h 6858000"/>
              <a:gd name="connsiteX4" fmla="*/ 0 w 5919019"/>
              <a:gd name="connsiteY4" fmla="*/ 0 h 6858000"/>
              <a:gd name="connsiteX0" fmla="*/ 1484138 w 5919019"/>
              <a:gd name="connsiteY0" fmla="*/ 0 h 6858000"/>
              <a:gd name="connsiteX1" fmla="*/ 3824748 w 5919019"/>
              <a:gd name="connsiteY1" fmla="*/ 0 h 6858000"/>
              <a:gd name="connsiteX2" fmla="*/ 5919019 w 5919019"/>
              <a:gd name="connsiteY2" fmla="*/ 6858000 h 6858000"/>
              <a:gd name="connsiteX3" fmla="*/ 0 w 5919019"/>
              <a:gd name="connsiteY3" fmla="*/ 6858000 h 6858000"/>
              <a:gd name="connsiteX4" fmla="*/ 1484138 w 5919019"/>
              <a:gd name="connsiteY4" fmla="*/ 0 h 6858000"/>
              <a:gd name="connsiteX0" fmla="*/ 172811 w 4607692"/>
              <a:gd name="connsiteY0" fmla="*/ 0 h 6866388"/>
              <a:gd name="connsiteX1" fmla="*/ 2513421 w 4607692"/>
              <a:gd name="connsiteY1" fmla="*/ 0 h 6866388"/>
              <a:gd name="connsiteX2" fmla="*/ 4607692 w 4607692"/>
              <a:gd name="connsiteY2" fmla="*/ 6858000 h 6866388"/>
              <a:gd name="connsiteX3" fmla="*/ 0 w 4607692"/>
              <a:gd name="connsiteY3" fmla="*/ 6866388 h 6866388"/>
              <a:gd name="connsiteX4" fmla="*/ 172811 w 4607692"/>
              <a:gd name="connsiteY4" fmla="*/ 0 h 6866388"/>
              <a:gd name="connsiteX0" fmla="*/ 10166 w 4445047"/>
              <a:gd name="connsiteY0" fmla="*/ 0 h 6874777"/>
              <a:gd name="connsiteX1" fmla="*/ 2350776 w 4445047"/>
              <a:gd name="connsiteY1" fmla="*/ 0 h 6874777"/>
              <a:gd name="connsiteX2" fmla="*/ 4445047 w 4445047"/>
              <a:gd name="connsiteY2" fmla="*/ 6858000 h 6874777"/>
              <a:gd name="connsiteX3" fmla="*/ 0 w 4445047"/>
              <a:gd name="connsiteY3" fmla="*/ 6874777 h 6874777"/>
              <a:gd name="connsiteX4" fmla="*/ 10166 w 4445047"/>
              <a:gd name="connsiteY4" fmla="*/ 0 h 6874777"/>
              <a:gd name="connsiteX0" fmla="*/ 979 w 4435860"/>
              <a:gd name="connsiteY0" fmla="*/ 0 h 6883165"/>
              <a:gd name="connsiteX1" fmla="*/ 2341589 w 4435860"/>
              <a:gd name="connsiteY1" fmla="*/ 0 h 6883165"/>
              <a:gd name="connsiteX2" fmla="*/ 4435860 w 4435860"/>
              <a:gd name="connsiteY2" fmla="*/ 6858000 h 6883165"/>
              <a:gd name="connsiteX3" fmla="*/ 978 w 4435860"/>
              <a:gd name="connsiteY3" fmla="*/ 6883165 h 6883165"/>
              <a:gd name="connsiteX4" fmla="*/ 979 w 4435860"/>
              <a:gd name="connsiteY4" fmla="*/ 0 h 6883165"/>
              <a:gd name="connsiteX0" fmla="*/ 451 w 4435332"/>
              <a:gd name="connsiteY0" fmla="*/ 0 h 6883165"/>
              <a:gd name="connsiteX1" fmla="*/ 2341061 w 4435332"/>
              <a:gd name="connsiteY1" fmla="*/ 0 h 6883165"/>
              <a:gd name="connsiteX2" fmla="*/ 4435332 w 4435332"/>
              <a:gd name="connsiteY2" fmla="*/ 6858000 h 6883165"/>
              <a:gd name="connsiteX3" fmla="*/ 10615 w 4435332"/>
              <a:gd name="connsiteY3" fmla="*/ 6883165 h 6883165"/>
              <a:gd name="connsiteX4" fmla="*/ 451 w 4435332"/>
              <a:gd name="connsiteY4" fmla="*/ 0 h 6883165"/>
              <a:gd name="connsiteX0" fmla="*/ 451 w 4435332"/>
              <a:gd name="connsiteY0" fmla="*/ 0 h 6874776"/>
              <a:gd name="connsiteX1" fmla="*/ 2341061 w 4435332"/>
              <a:gd name="connsiteY1" fmla="*/ 0 h 6874776"/>
              <a:gd name="connsiteX2" fmla="*/ 4435332 w 4435332"/>
              <a:gd name="connsiteY2" fmla="*/ 6858000 h 6874776"/>
              <a:gd name="connsiteX3" fmla="*/ 10615 w 4435332"/>
              <a:gd name="connsiteY3" fmla="*/ 6874776 h 6874776"/>
              <a:gd name="connsiteX4" fmla="*/ 451 w 4435332"/>
              <a:gd name="connsiteY4" fmla="*/ 0 h 6874776"/>
              <a:gd name="connsiteX0" fmla="*/ 451 w 4435332"/>
              <a:gd name="connsiteY0" fmla="*/ 0 h 6874776"/>
              <a:gd name="connsiteX1" fmla="*/ 196504 w 4435332"/>
              <a:gd name="connsiteY1" fmla="*/ 9833 h 6874776"/>
              <a:gd name="connsiteX2" fmla="*/ 4435332 w 4435332"/>
              <a:gd name="connsiteY2" fmla="*/ 6858000 h 6874776"/>
              <a:gd name="connsiteX3" fmla="*/ 10615 w 4435332"/>
              <a:gd name="connsiteY3" fmla="*/ 6874776 h 6874776"/>
              <a:gd name="connsiteX4" fmla="*/ 451 w 4435332"/>
              <a:gd name="connsiteY4" fmla="*/ 0 h 6874776"/>
              <a:gd name="connsiteX0" fmla="*/ 451 w 2791172"/>
              <a:gd name="connsiteY0" fmla="*/ 0 h 6874776"/>
              <a:gd name="connsiteX1" fmla="*/ 196504 w 2791172"/>
              <a:gd name="connsiteY1" fmla="*/ 9833 h 6874776"/>
              <a:gd name="connsiteX2" fmla="*/ 2791172 w 2791172"/>
              <a:gd name="connsiteY2" fmla="*/ 6867833 h 6874776"/>
              <a:gd name="connsiteX3" fmla="*/ 10615 w 2791172"/>
              <a:gd name="connsiteY3" fmla="*/ 6874776 h 6874776"/>
              <a:gd name="connsiteX4" fmla="*/ 451 w 2791172"/>
              <a:gd name="connsiteY4" fmla="*/ 0 h 687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1172" h="6874776">
                <a:moveTo>
                  <a:pt x="451" y="0"/>
                </a:moveTo>
                <a:lnTo>
                  <a:pt x="196504" y="9833"/>
                </a:lnTo>
                <a:lnTo>
                  <a:pt x="2791172" y="6867833"/>
                </a:lnTo>
                <a:lnTo>
                  <a:pt x="10615" y="6874776"/>
                </a:lnTo>
                <a:cubicBezTo>
                  <a:pt x="14004" y="4583184"/>
                  <a:pt x="-2938" y="2291592"/>
                  <a:pt x="451"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sp>
        <p:nvSpPr>
          <p:cNvPr id="9" name="Rectangle 9">
            <a:extLst>
              <a:ext uri="{FF2B5EF4-FFF2-40B4-BE49-F238E27FC236}">
                <a16:creationId xmlns:a16="http://schemas.microsoft.com/office/drawing/2014/main" id="{1FC94529-6DCC-8D4C-B3B0-5BA05CC45720}"/>
              </a:ext>
            </a:extLst>
          </p:cNvPr>
          <p:cNvSpPr>
            <a:spLocks noChangeArrowheads="1"/>
          </p:cNvSpPr>
          <p:nvPr userDrawn="1"/>
        </p:nvSpPr>
        <p:spPr bwMode="auto">
          <a:xfrm>
            <a:off x="-1190" y="0"/>
            <a:ext cx="9152334" cy="173038"/>
          </a:xfrm>
          <a:prstGeom prst="rect">
            <a:avLst/>
          </a:prstGeom>
          <a:solidFill>
            <a:srgbClr val="11A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sz="1350"/>
          </a:p>
        </p:txBody>
      </p:sp>
      <p:pic>
        <p:nvPicPr>
          <p:cNvPr id="10" name="Resim 9">
            <a:extLst>
              <a:ext uri="{FF2B5EF4-FFF2-40B4-BE49-F238E27FC236}">
                <a16:creationId xmlns:a16="http://schemas.microsoft.com/office/drawing/2014/main" id="{02BF2F4D-96B8-0441-9AC5-DF7DD23D53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9181" y="5788053"/>
            <a:ext cx="2628900" cy="596900"/>
          </a:xfrm>
          <a:prstGeom prst="rect">
            <a:avLst/>
          </a:prstGeom>
        </p:spPr>
      </p:pic>
      <p:sp>
        <p:nvSpPr>
          <p:cNvPr id="11" name="Rectangle 13">
            <a:extLst>
              <a:ext uri="{FF2B5EF4-FFF2-40B4-BE49-F238E27FC236}">
                <a16:creationId xmlns:a16="http://schemas.microsoft.com/office/drawing/2014/main" id="{DD400D7C-3AC1-1D4D-8F74-979A42AAE784}"/>
              </a:ext>
            </a:extLst>
          </p:cNvPr>
          <p:cNvSpPr>
            <a:spLocks noChangeArrowheads="1"/>
          </p:cNvSpPr>
          <p:nvPr userDrawn="1"/>
        </p:nvSpPr>
        <p:spPr bwMode="auto">
          <a:xfrm>
            <a:off x="9008269" y="5785083"/>
            <a:ext cx="143105" cy="602840"/>
          </a:xfrm>
          <a:prstGeom prst="rect">
            <a:avLst/>
          </a:prstGeom>
          <a:solidFill>
            <a:srgbClr val="DADADA"/>
          </a:solidFill>
          <a:ln>
            <a:noFill/>
          </a:ln>
        </p:spPr>
        <p:txBody>
          <a:bodyPr vert="horz" wrap="square" lIns="68580" tIns="34290" rIns="68580" bIns="34290" numCol="1" anchor="t" anchorCtr="0" compatLnSpc="1">
            <a:prstTxWarp prst="textNoShape">
              <a:avLst/>
            </a:prstTxWarp>
          </a:bodyPr>
          <a:lstStyle/>
          <a:p>
            <a:endParaRPr lang="tr-TR" sz="1350">
              <a:solidFill>
                <a:srgbClr val="B2B2B2"/>
              </a:solidFill>
            </a:endParaRPr>
          </a:p>
        </p:txBody>
      </p:sp>
      <p:sp>
        <p:nvSpPr>
          <p:cNvPr id="12" name="Metin kutusu 11">
            <a:extLst>
              <a:ext uri="{FF2B5EF4-FFF2-40B4-BE49-F238E27FC236}">
                <a16:creationId xmlns:a16="http://schemas.microsoft.com/office/drawing/2014/main" id="{455963F8-3349-B344-9BF8-325B34903A19}"/>
              </a:ext>
            </a:extLst>
          </p:cNvPr>
          <p:cNvSpPr txBox="1"/>
          <p:nvPr userDrawn="1"/>
        </p:nvSpPr>
        <p:spPr>
          <a:xfrm>
            <a:off x="8533139" y="5855671"/>
            <a:ext cx="460382" cy="369332"/>
          </a:xfrm>
          <a:prstGeom prst="rect">
            <a:avLst/>
          </a:prstGeom>
          <a:noFill/>
        </p:spPr>
        <p:txBody>
          <a:bodyPr wrap="none" rtlCol="0">
            <a:spAutoFit/>
          </a:bodyPr>
          <a:lstStyle/>
          <a:p>
            <a:pPr algn="r"/>
            <a:fld id="{D0F2F3F1-5144-AF4A-8EAB-513566FC3542}" type="slidenum">
              <a:rPr lang="tr-TR" sz="1800" b="1" smtClean="0">
                <a:solidFill>
                  <a:srgbClr val="DADADA"/>
                </a:solidFill>
              </a:rPr>
              <a:t>‹#›</a:t>
            </a:fld>
            <a:endParaRPr lang="tr-TR" sz="1800" b="1" dirty="0">
              <a:solidFill>
                <a:srgbClr val="DADADA"/>
              </a:solidFill>
            </a:endParaRPr>
          </a:p>
        </p:txBody>
      </p:sp>
    </p:spTree>
    <p:extLst>
      <p:ext uri="{BB962C8B-B14F-4D97-AF65-F5344CB8AC3E}">
        <p14:creationId xmlns:p14="http://schemas.microsoft.com/office/powerpoint/2010/main" val="22280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par>
                          <p:cTn id="8" fill="hold">
                            <p:stCondLst>
                              <p:cond delay="250"/>
                            </p:stCondLst>
                            <p:childTnLst>
                              <p:par>
                                <p:cTn id="9" presetID="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50" fill="hold"/>
                                        <p:tgtEl>
                                          <p:spTgt spid="8"/>
                                        </p:tgtEl>
                                        <p:attrNameLst>
                                          <p:attrName>ppt_x</p:attrName>
                                        </p:attrNameLst>
                                      </p:cBhvr>
                                      <p:tavLst>
                                        <p:tav tm="0">
                                          <p:val>
                                            <p:strVal val="1+#ppt_w/2"/>
                                          </p:val>
                                        </p:tav>
                                        <p:tav tm="100000">
                                          <p:val>
                                            <p:strVal val="#ppt_x"/>
                                          </p:val>
                                        </p:tav>
                                      </p:tavLst>
                                    </p:anim>
                                    <p:anim calcmode="lin" valueType="num">
                                      <p:cBhvr additive="base">
                                        <p:cTn id="12" dur="25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CDA87-16A5-4AE9-A418-38D544E110C3}" type="datetime1">
              <a:rPr lang="en-US" smtClean="0">
                <a:solidFill>
                  <a:prstClr val="black">
                    <a:tint val="75000"/>
                  </a:prstClr>
                </a:solidFill>
              </a:r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60968"/>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401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0073D-2F52-474F-93F0-0E358D31AB95}" type="datetime1">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extLst>
      <p:ext uri="{BB962C8B-B14F-4D97-AF65-F5344CB8AC3E}">
        <p14:creationId xmlns:p14="http://schemas.microsoft.com/office/powerpoint/2010/main" val="3532826021"/>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4015"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4B0F14B-C173-D6F6-B9CE-5EECACBA9A9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06B3F08-3203-0052-57C5-69FD3C3A195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23A8479-1C30-372F-1E6F-22EFCA1FF0F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B39306-E544-41CD-874D-48497931ED3C}" type="datetime1">
              <a:rPr lang="tr-TR" smtClean="0"/>
              <a:t>7.10.2026</a:t>
            </a:fld>
            <a:endParaRPr lang="tr-TR"/>
          </a:p>
        </p:txBody>
      </p:sp>
      <p:sp>
        <p:nvSpPr>
          <p:cNvPr id="5" name="Alt Bilgi Yer Tutucusu 4">
            <a:extLst>
              <a:ext uri="{FF2B5EF4-FFF2-40B4-BE49-F238E27FC236}">
                <a16:creationId xmlns:a16="http://schemas.microsoft.com/office/drawing/2014/main" id="{0D0AC106-0836-D719-A472-6A6DF338732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8144959-6ACA-4F4C-6C62-E4AF78F83D3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6B7DE4-F5E4-4AAE-8E6E-FED726DA8A42}" type="slidenum">
              <a:rPr lang="tr-TR" smtClean="0"/>
              <a:t>‹#›</a:t>
            </a:fld>
            <a:endParaRPr lang="tr-TR"/>
          </a:p>
        </p:txBody>
      </p:sp>
    </p:spTree>
    <p:extLst>
      <p:ext uri="{BB962C8B-B14F-4D97-AF65-F5344CB8AC3E}">
        <p14:creationId xmlns:p14="http://schemas.microsoft.com/office/powerpoint/2010/main" val="3111311848"/>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3"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8" Type="http://schemas.openxmlformats.org/officeDocument/2006/relationships/hyperlink" Target="https://balkupu.wordpress.com/" TargetMode="External"/><Relationship Id="rId3" Type="http://schemas.openxmlformats.org/officeDocument/2006/relationships/diagramLayout" Target="../diagrams/layout4.xml"/><Relationship Id="rId7" Type="http://schemas.openxmlformats.org/officeDocument/2006/relationships/image" Target="../media/image30.jpeg"/><Relationship Id="rId2" Type="http://schemas.openxmlformats.org/officeDocument/2006/relationships/diagramData" Target="../diagrams/data4.xml"/><Relationship Id="rId1" Type="http://schemas.openxmlformats.org/officeDocument/2006/relationships/slideLayout" Target="../slideLayouts/slideLayout3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1.xml"/><Relationship Id="rId5" Type="http://schemas.openxmlformats.org/officeDocument/2006/relationships/image" Target="../media/image33.sv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31.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1.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hyperlink" Target="https://www.yedam.org.tr/"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5"/>
          <p:cNvSpPr txBox="1">
            <a:spLocks noChangeArrowheads="1"/>
          </p:cNvSpPr>
          <p:nvPr/>
        </p:nvSpPr>
        <p:spPr>
          <a:xfrm>
            <a:off x="304800" y="762000"/>
            <a:ext cx="3581400" cy="1828800"/>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4000" dirty="0">
                <a:solidFill>
                  <a:schemeClr val="bg1"/>
                </a:solidFill>
                <a:effectLst>
                  <a:outerShdw blurRad="38100" dist="38100" dir="2700000" algn="tl">
                    <a:srgbClr val="000000">
                      <a:alpha val="43137"/>
                    </a:srgbClr>
                  </a:outerShdw>
                </a:effectLst>
              </a:rPr>
              <a:t>TÜTÜN BAĞIMLILIĞI VE KORUNMA</a:t>
            </a:r>
            <a:endParaRPr lang="ru-RU" sz="4000" dirty="0">
              <a:solidFill>
                <a:schemeClr val="bg1"/>
              </a:solidFill>
              <a:effectLst>
                <a:outerShdw blurRad="38100" dist="38100" dir="2700000" algn="tl">
                  <a:srgbClr val="000000">
                    <a:alpha val="43137"/>
                  </a:srgbClr>
                </a:outerShdw>
              </a:effectLst>
            </a:endParaRPr>
          </a:p>
        </p:txBody>
      </p:sp>
      <p:sp>
        <p:nvSpPr>
          <p:cNvPr id="9" name="Rectangle 8"/>
          <p:cNvSpPr txBox="1">
            <a:spLocks noChangeArrowheads="1"/>
          </p:cNvSpPr>
          <p:nvPr/>
        </p:nvSpPr>
        <p:spPr>
          <a:xfrm>
            <a:off x="31820" y="3794682"/>
            <a:ext cx="3886200" cy="472519"/>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tr-TR" sz="2800" dirty="0">
                <a:solidFill>
                  <a:schemeClr val="bg1"/>
                </a:solidFill>
                <a:effectLst>
                  <a:outerShdw blurRad="38100" dist="38100" dir="2700000" algn="tl">
                    <a:srgbClr val="000000">
                      <a:alpha val="43137"/>
                    </a:srgbClr>
                  </a:outerShdw>
                </a:effectLst>
              </a:rPr>
              <a:t>Gülizar MOLLAMEHMETOĞLU</a:t>
            </a:r>
          </a:p>
          <a:p>
            <a:pPr marL="0" indent="0" algn="ctr">
              <a:buFont typeface="Arial" pitchFamily="34" charset="0"/>
              <a:buNone/>
            </a:pPr>
            <a:r>
              <a:rPr lang="tr-TR" sz="2800" dirty="0">
                <a:solidFill>
                  <a:schemeClr val="bg1"/>
                </a:solidFill>
                <a:effectLst>
                  <a:outerShdw blurRad="38100" dist="38100" dir="2700000" algn="tl">
                    <a:srgbClr val="000000">
                      <a:alpha val="43137"/>
                    </a:srgbClr>
                  </a:outerShdw>
                </a:effectLst>
              </a:rPr>
              <a:t>Öğretim Görevlisi </a:t>
            </a:r>
            <a:r>
              <a:rPr lang="tr-TR" sz="1200" dirty="0">
                <a:solidFill>
                  <a:schemeClr val="bg1"/>
                </a:solidFill>
                <a:effectLst>
                  <a:outerShdw blurRad="38100" dist="38100" dir="2700000" algn="tl">
                    <a:srgbClr val="000000">
                      <a:alpha val="43137"/>
                    </a:srgbClr>
                  </a:outerShdw>
                </a:effectLst>
              </a:rPr>
              <a:t>gulizar.mollamehmetoglu@giresun.edu.tr</a:t>
            </a:r>
            <a:endParaRPr lang="ru-RU" sz="1200" dirty="0">
              <a:solidFill>
                <a:schemeClr val="bg1"/>
              </a:solidFill>
              <a:effectLst>
                <a:outerShdw blurRad="38100" dist="38100" dir="2700000" algn="tl">
                  <a:srgbClr val="000000">
                    <a:alpha val="43137"/>
                  </a:srgbClr>
                </a:outerShdw>
              </a:effectLst>
            </a:endParaRPr>
          </a:p>
        </p:txBody>
      </p:sp>
      <p:sp>
        <p:nvSpPr>
          <p:cNvPr id="3" name="Slayt Numarası Yer Tutucusu 2">
            <a:extLst>
              <a:ext uri="{FF2B5EF4-FFF2-40B4-BE49-F238E27FC236}">
                <a16:creationId xmlns:a16="http://schemas.microsoft.com/office/drawing/2014/main" id="{00674F89-4FFB-9757-4954-54E1394EA32F}"/>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1</a:t>
            </a:fld>
            <a:endParaRPr lang="en-US">
              <a:solidFill>
                <a:prstClr val="black">
                  <a:tint val="75000"/>
                </a:prstClr>
              </a:solidFill>
            </a:endParaRPr>
          </a:p>
        </p:txBody>
      </p:sp>
    </p:spTree>
    <p:extLst>
      <p:ext uri="{BB962C8B-B14F-4D97-AF65-F5344CB8AC3E}">
        <p14:creationId xmlns:p14="http://schemas.microsoft.com/office/powerpoint/2010/main" val="20499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9C80EA9-BE46-F639-893B-B9C395AFE867}"/>
              </a:ext>
            </a:extLst>
          </p:cNvPr>
          <p:cNvSpPr>
            <a:spLocks noGrp="1"/>
          </p:cNvSpPr>
          <p:nvPr>
            <p:ph idx="1"/>
          </p:nvPr>
        </p:nvSpPr>
        <p:spPr>
          <a:xfrm>
            <a:off x="76200" y="0"/>
            <a:ext cx="9067800" cy="4953000"/>
          </a:xfrm>
          <a:solidFill>
            <a:schemeClr val="tx1"/>
          </a:solidFill>
        </p:spPr>
        <p:txBody>
          <a:bodyPr>
            <a:noAutofit/>
          </a:bodyPr>
          <a:lstStyle/>
          <a:p>
            <a:pPr marL="0" indent="0">
              <a:spcBef>
                <a:spcPts val="0"/>
              </a:spcBef>
              <a:buNone/>
            </a:pPr>
            <a:r>
              <a:rPr lang="tr-TR" sz="2800" b="1" dirty="0">
                <a:solidFill>
                  <a:schemeClr val="bg1"/>
                </a:solidFill>
              </a:rPr>
              <a:t>TÜTÜNÜN İNSANLIĞA ETKİLERİ </a:t>
            </a:r>
          </a:p>
          <a:p>
            <a:pPr marL="0" indent="0">
              <a:spcBef>
                <a:spcPts val="0"/>
              </a:spcBef>
              <a:buNone/>
            </a:pPr>
            <a:endParaRPr lang="tr-TR" sz="2800" b="1" dirty="0">
              <a:solidFill>
                <a:schemeClr val="bg1"/>
              </a:solidFill>
            </a:endParaRPr>
          </a:p>
          <a:p>
            <a:pPr marL="0" indent="0">
              <a:spcBef>
                <a:spcPts val="0"/>
              </a:spcBef>
              <a:buNone/>
            </a:pPr>
            <a:r>
              <a:rPr lang="tr-TR" sz="2600" dirty="0">
                <a:solidFill>
                  <a:schemeClr val="bg1"/>
                </a:solidFill>
              </a:rPr>
              <a:t>Dünya Sağlık Örgütü, tütünün yaygın kullanımı için </a:t>
            </a:r>
            <a:r>
              <a:rPr lang="tr-TR" sz="2600" b="1" dirty="0">
                <a:highlight>
                  <a:srgbClr val="FFFF00"/>
                </a:highlight>
              </a:rPr>
              <a:t>"tütün salgını" </a:t>
            </a:r>
            <a:r>
              <a:rPr lang="tr-TR" sz="2600" dirty="0">
                <a:solidFill>
                  <a:schemeClr val="bg1"/>
                </a:solidFill>
              </a:rPr>
              <a:t>ifadesini kullanmaktadır ve bunun şimdiye kadar karşılaştığımız en büyük </a:t>
            </a:r>
            <a:r>
              <a:rPr lang="tr-TR" sz="2600" dirty="0">
                <a:highlight>
                  <a:srgbClr val="00FFFF"/>
                </a:highlight>
              </a:rPr>
              <a:t>halk sağlığı tehdit</a:t>
            </a:r>
            <a:r>
              <a:rPr lang="tr-TR" sz="2600" dirty="0">
                <a:solidFill>
                  <a:schemeClr val="bg1"/>
                </a:solidFill>
              </a:rPr>
              <a:t>lerinden biri olduğunu söylemektedir. </a:t>
            </a:r>
          </a:p>
          <a:p>
            <a:pPr marL="0" indent="0" algn="ctr">
              <a:spcBef>
                <a:spcPts val="0"/>
              </a:spcBef>
              <a:buNone/>
            </a:pPr>
            <a:r>
              <a:rPr lang="tr-TR" sz="2400" dirty="0">
                <a:solidFill>
                  <a:schemeClr val="accent1">
                    <a:lumMod val="20000"/>
                    <a:lumOff val="80000"/>
                  </a:schemeClr>
                </a:solidFill>
              </a:rPr>
              <a:t>Yılda 7 milyondan fazla insan tütünden kaynaklanan durumlar nedeniyle ölmektedir.</a:t>
            </a:r>
          </a:p>
          <a:p>
            <a:pPr marL="0" indent="0" algn="ctr">
              <a:spcBef>
                <a:spcPts val="0"/>
              </a:spcBef>
              <a:buNone/>
            </a:pPr>
            <a:r>
              <a:rPr lang="tr-TR" sz="2800" dirty="0">
                <a:solidFill>
                  <a:srgbClr val="FFFF00"/>
                </a:solidFill>
              </a:rPr>
              <a:t>Bu ölümlerin 1,6 milyonu </a:t>
            </a:r>
            <a:r>
              <a:rPr lang="tr-TR" sz="2800" b="1" u="sng" dirty="0">
                <a:solidFill>
                  <a:srgbClr val="FFFF00"/>
                </a:solidFill>
              </a:rPr>
              <a:t>pasif içicilikten </a:t>
            </a:r>
            <a:r>
              <a:rPr lang="tr-TR" sz="2800" dirty="0">
                <a:solidFill>
                  <a:srgbClr val="FFFF00"/>
                </a:solidFill>
              </a:rPr>
              <a:t>kaynaklanıyor. </a:t>
            </a:r>
          </a:p>
          <a:p>
            <a:pPr marL="0" indent="0" algn="ctr">
              <a:spcBef>
                <a:spcPts val="0"/>
              </a:spcBef>
              <a:buNone/>
            </a:pPr>
            <a:r>
              <a:rPr lang="tr-TR" sz="2400" dirty="0">
                <a:highlight>
                  <a:srgbClr val="FFFF00"/>
                </a:highlight>
              </a:rPr>
              <a:t>Türkiye'de tütün kullanan erkeklerin oranı azalırken kadınların oranı artmaktadır.</a:t>
            </a:r>
          </a:p>
        </p:txBody>
      </p:sp>
      <p:sp>
        <p:nvSpPr>
          <p:cNvPr id="4" name="Slayt Numarası Yer Tutucusu 3">
            <a:extLst>
              <a:ext uri="{FF2B5EF4-FFF2-40B4-BE49-F238E27FC236}">
                <a16:creationId xmlns:a16="http://schemas.microsoft.com/office/drawing/2014/main" id="{53AB845D-C324-DBC9-A4DC-54D6896199B2}"/>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2</a:t>
            </a:fld>
            <a:endParaRPr lang="en-US" dirty="0">
              <a:solidFill>
                <a:prstClr val="black">
                  <a:tint val="75000"/>
                </a:prstClr>
              </a:solidFill>
            </a:endParaRPr>
          </a:p>
        </p:txBody>
      </p:sp>
      <p:pic>
        <p:nvPicPr>
          <p:cNvPr id="7" name="Resim 6">
            <a:extLst>
              <a:ext uri="{FF2B5EF4-FFF2-40B4-BE49-F238E27FC236}">
                <a16:creationId xmlns:a16="http://schemas.microsoft.com/office/drawing/2014/main" id="{7468448E-3304-F07F-2C8B-07C5363A6A7E}"/>
              </a:ext>
            </a:extLst>
          </p:cNvPr>
          <p:cNvPicPr>
            <a:picLocks noChangeAspect="1"/>
          </p:cNvPicPr>
          <p:nvPr/>
        </p:nvPicPr>
        <p:blipFill>
          <a:blip r:embed="rId3"/>
          <a:stretch>
            <a:fillRect/>
          </a:stretch>
        </p:blipFill>
        <p:spPr>
          <a:xfrm>
            <a:off x="0" y="4495800"/>
            <a:ext cx="4800600" cy="2388158"/>
          </a:xfrm>
          <a:prstGeom prst="rect">
            <a:avLst/>
          </a:prstGeom>
        </p:spPr>
      </p:pic>
      <p:pic>
        <p:nvPicPr>
          <p:cNvPr id="6" name="Resim 5">
            <a:extLst>
              <a:ext uri="{FF2B5EF4-FFF2-40B4-BE49-F238E27FC236}">
                <a16:creationId xmlns:a16="http://schemas.microsoft.com/office/drawing/2014/main" id="{2DF567E7-E4FB-24C2-FC6D-D80A7B532EC3}"/>
              </a:ext>
            </a:extLst>
          </p:cNvPr>
          <p:cNvPicPr>
            <a:picLocks noChangeAspect="1"/>
          </p:cNvPicPr>
          <p:nvPr/>
        </p:nvPicPr>
        <p:blipFill>
          <a:blip r:embed="rId4"/>
          <a:srcRect l="11973" t="35028" r="6986" b="39822"/>
          <a:stretch>
            <a:fillRect/>
          </a:stretch>
        </p:blipFill>
        <p:spPr>
          <a:xfrm>
            <a:off x="4555253" y="5164818"/>
            <a:ext cx="4419601" cy="914400"/>
          </a:xfrm>
          <a:prstGeom prst="rect">
            <a:avLst/>
          </a:prstGeom>
        </p:spPr>
      </p:pic>
    </p:spTree>
    <p:extLst>
      <p:ext uri="{BB962C8B-B14F-4D97-AF65-F5344CB8AC3E}">
        <p14:creationId xmlns:p14="http://schemas.microsoft.com/office/powerpoint/2010/main" val="3328065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26F18387-A7C6-846C-2E92-A17DF3F02D8A}"/>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3</a:t>
            </a:fld>
            <a:endParaRPr lang="en-US">
              <a:solidFill>
                <a:prstClr val="black">
                  <a:tint val="75000"/>
                </a:prstClr>
              </a:solidFill>
            </a:endParaRPr>
          </a:p>
        </p:txBody>
      </p:sp>
      <p:pic>
        <p:nvPicPr>
          <p:cNvPr id="2" name="Resim 1">
            <a:extLst>
              <a:ext uri="{FF2B5EF4-FFF2-40B4-BE49-F238E27FC236}">
                <a16:creationId xmlns:a16="http://schemas.microsoft.com/office/drawing/2014/main" id="{B7DED8AF-D0DE-FE66-386D-3854F480B8E9}"/>
              </a:ext>
            </a:extLst>
          </p:cNvPr>
          <p:cNvPicPr>
            <a:picLocks noChangeAspect="1"/>
          </p:cNvPicPr>
          <p:nvPr/>
        </p:nvPicPr>
        <p:blipFill>
          <a:blip r:embed="rId2"/>
          <a:srcRect l="10833" t="20000" r="7500" b="27500"/>
          <a:stretch>
            <a:fillRect/>
          </a:stretch>
        </p:blipFill>
        <p:spPr>
          <a:xfrm>
            <a:off x="555812" y="914400"/>
            <a:ext cx="8153400" cy="5029200"/>
          </a:xfrm>
          <a:prstGeom prst="rect">
            <a:avLst/>
          </a:prstGeom>
        </p:spPr>
      </p:pic>
    </p:spTree>
    <p:extLst>
      <p:ext uri="{BB962C8B-B14F-4D97-AF65-F5344CB8AC3E}">
        <p14:creationId xmlns:p14="http://schemas.microsoft.com/office/powerpoint/2010/main" val="181227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5EABDEF4-A34A-1CF4-8EEC-D5BA958FB31E}"/>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4</a:t>
            </a:fld>
            <a:endParaRPr lang="en-US">
              <a:solidFill>
                <a:prstClr val="black">
                  <a:tint val="75000"/>
                </a:prstClr>
              </a:solidFill>
            </a:endParaRPr>
          </a:p>
        </p:txBody>
      </p:sp>
      <p:pic>
        <p:nvPicPr>
          <p:cNvPr id="16" name="Resim 15">
            <a:extLst>
              <a:ext uri="{FF2B5EF4-FFF2-40B4-BE49-F238E27FC236}">
                <a16:creationId xmlns:a16="http://schemas.microsoft.com/office/drawing/2014/main" id="{664D3FFA-7A2B-4C62-9BAB-4E796C7E933F}"/>
              </a:ext>
            </a:extLst>
          </p:cNvPr>
          <p:cNvPicPr>
            <a:picLocks noChangeAspect="1"/>
          </p:cNvPicPr>
          <p:nvPr/>
        </p:nvPicPr>
        <p:blipFill>
          <a:blip r:embed="rId3"/>
          <a:stretch>
            <a:fillRect/>
          </a:stretch>
        </p:blipFill>
        <p:spPr>
          <a:xfrm>
            <a:off x="1066800" y="990600"/>
            <a:ext cx="7352413" cy="5175953"/>
          </a:xfrm>
          <a:prstGeom prst="rect">
            <a:avLst/>
          </a:prstGeom>
        </p:spPr>
      </p:pic>
    </p:spTree>
    <p:extLst>
      <p:ext uri="{BB962C8B-B14F-4D97-AF65-F5344CB8AC3E}">
        <p14:creationId xmlns:p14="http://schemas.microsoft.com/office/powerpoint/2010/main" val="4015346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6E6A40-ECF1-72BC-6159-9AE3FE7A7826}"/>
              </a:ext>
            </a:extLst>
          </p:cNvPr>
          <p:cNvSpPr>
            <a:spLocks noGrp="1"/>
          </p:cNvSpPr>
          <p:nvPr>
            <p:ph sz="half" idx="1"/>
          </p:nvPr>
        </p:nvSpPr>
        <p:spPr>
          <a:xfrm>
            <a:off x="59444" y="2086673"/>
            <a:ext cx="5867400" cy="4648200"/>
          </a:xfrm>
          <a:solidFill>
            <a:schemeClr val="tx1"/>
          </a:solidFill>
        </p:spPr>
        <p:txBody>
          <a:bodyPr>
            <a:noAutofit/>
          </a:bodyPr>
          <a:lstStyle/>
          <a:p>
            <a:pPr marL="0" indent="0" algn="just">
              <a:buNone/>
            </a:pPr>
            <a:r>
              <a:rPr lang="tr-TR" sz="1800" b="1" dirty="0">
                <a:solidFill>
                  <a:schemeClr val="bg1"/>
                </a:solidFill>
                <a:latin typeface="Times New Roman" panose="02020603050405020304" pitchFamily="18" charset="0"/>
              </a:rPr>
              <a:t>KANSERLER </a:t>
            </a:r>
          </a:p>
          <a:p>
            <a:r>
              <a:rPr lang="sv-SE" sz="1800" dirty="0">
                <a:solidFill>
                  <a:schemeClr val="bg1"/>
                </a:solidFill>
                <a:latin typeface="Times New Roman" panose="02020603050405020304" pitchFamily="18" charset="0"/>
              </a:rPr>
              <a:t>Dil kanseri (4 - 33 kat artan risk) </a:t>
            </a:r>
          </a:p>
          <a:p>
            <a:r>
              <a:rPr lang="sv-SE" sz="1800" dirty="0">
                <a:solidFill>
                  <a:schemeClr val="bg1"/>
                </a:solidFill>
                <a:latin typeface="Times New Roman" panose="02020603050405020304" pitchFamily="18" charset="0"/>
              </a:rPr>
              <a:t>Ağız kanseri (3 - 30 kat artan risk) </a:t>
            </a:r>
          </a:p>
          <a:p>
            <a:r>
              <a:rPr lang="sv-SE" sz="1800" dirty="0">
                <a:solidFill>
                  <a:schemeClr val="bg1"/>
                </a:solidFill>
                <a:latin typeface="Times New Roman" panose="02020603050405020304" pitchFamily="18" charset="0"/>
              </a:rPr>
              <a:t>Akciğer kanseri (13 - 22 kat artan risk) </a:t>
            </a:r>
          </a:p>
          <a:p>
            <a:r>
              <a:rPr lang="sv-SE" sz="1800" dirty="0">
                <a:solidFill>
                  <a:schemeClr val="bg1"/>
                </a:solidFill>
                <a:latin typeface="Times New Roman" panose="02020603050405020304" pitchFamily="18" charset="0"/>
              </a:rPr>
              <a:t>Serviks (rahim ağzı) kanseri (17 kat artan risk) </a:t>
            </a:r>
          </a:p>
          <a:p>
            <a:r>
              <a:rPr lang="sv-SE" sz="1800" dirty="0">
                <a:solidFill>
                  <a:schemeClr val="bg1"/>
                </a:solidFill>
                <a:latin typeface="Times New Roman" panose="02020603050405020304" pitchFamily="18" charset="0"/>
              </a:rPr>
              <a:t>Gırtlak kanseri (16 kat artan risk) </a:t>
            </a:r>
          </a:p>
          <a:p>
            <a:r>
              <a:rPr lang="tr-TR" sz="1800" dirty="0">
                <a:solidFill>
                  <a:schemeClr val="bg1"/>
                </a:solidFill>
                <a:latin typeface="Times New Roman" panose="02020603050405020304" pitchFamily="18" charset="0"/>
              </a:rPr>
              <a:t>Dişeti kanseri (5 - 14 kat artan risk) </a:t>
            </a:r>
          </a:p>
          <a:p>
            <a:r>
              <a:rPr lang="sv-SE" sz="1800" dirty="0">
                <a:solidFill>
                  <a:schemeClr val="bg1"/>
                </a:solidFill>
                <a:latin typeface="Times New Roman" panose="02020603050405020304" pitchFamily="18" charset="0"/>
              </a:rPr>
              <a:t>Tonsil kanseri (7 - 11 kat artan risk) </a:t>
            </a:r>
          </a:p>
          <a:p>
            <a:r>
              <a:rPr lang="sv-SE" sz="1800" dirty="0">
                <a:solidFill>
                  <a:schemeClr val="bg1"/>
                </a:solidFill>
                <a:latin typeface="Times New Roman" panose="02020603050405020304" pitchFamily="18" charset="0"/>
              </a:rPr>
              <a:t>Yemek borusu kanseri (8 - 10 kat artan risk) </a:t>
            </a:r>
          </a:p>
          <a:p>
            <a:r>
              <a:rPr lang="sv-SE" sz="1800" dirty="0">
                <a:solidFill>
                  <a:schemeClr val="bg1"/>
                </a:solidFill>
                <a:latin typeface="Times New Roman" panose="02020603050405020304" pitchFamily="18" charset="0"/>
              </a:rPr>
              <a:t>Mesane kanseri (3 - 5 kat artan risk) </a:t>
            </a:r>
          </a:p>
          <a:p>
            <a:r>
              <a:rPr lang="sv-SE" sz="1800" dirty="0">
                <a:solidFill>
                  <a:schemeClr val="bg1"/>
                </a:solidFill>
                <a:latin typeface="Times New Roman" panose="02020603050405020304" pitchFamily="18" charset="0"/>
              </a:rPr>
              <a:t>Böbrek kanseri (5 kat artan risk) </a:t>
            </a:r>
          </a:p>
          <a:p>
            <a:r>
              <a:rPr lang="sv-SE" sz="1800" dirty="0">
                <a:solidFill>
                  <a:schemeClr val="bg1"/>
                </a:solidFill>
                <a:latin typeface="Times New Roman" panose="02020603050405020304" pitchFamily="18" charset="0"/>
              </a:rPr>
              <a:t>Kan kanseri (2 - 3 kat artan risk) </a:t>
            </a:r>
          </a:p>
          <a:p>
            <a:r>
              <a:rPr lang="sv-SE" sz="1800" dirty="0">
                <a:solidFill>
                  <a:schemeClr val="bg1"/>
                </a:solidFill>
                <a:latin typeface="Times New Roman" panose="02020603050405020304" pitchFamily="18" charset="0"/>
              </a:rPr>
              <a:t>Pankreas kanseri (2 kat artan risk) </a:t>
            </a:r>
          </a:p>
          <a:p>
            <a:r>
              <a:rPr lang="tr-TR" sz="1800" dirty="0">
                <a:solidFill>
                  <a:schemeClr val="bg1"/>
                </a:solidFill>
                <a:latin typeface="Times New Roman" panose="02020603050405020304" pitchFamily="18" charset="0"/>
              </a:rPr>
              <a:t>Prostat kanseri (2 kat artan risk) </a:t>
            </a:r>
          </a:p>
        </p:txBody>
      </p:sp>
      <p:sp>
        <p:nvSpPr>
          <p:cNvPr id="5" name="Dikdörtgen 4">
            <a:extLst>
              <a:ext uri="{FF2B5EF4-FFF2-40B4-BE49-F238E27FC236}">
                <a16:creationId xmlns:a16="http://schemas.microsoft.com/office/drawing/2014/main" id="{CFBA6B88-601A-1E1B-3CD6-8596C9E954A0}"/>
              </a:ext>
            </a:extLst>
          </p:cNvPr>
          <p:cNvSpPr/>
          <p:nvPr/>
        </p:nvSpPr>
        <p:spPr>
          <a:xfrm>
            <a:off x="1295400" y="168345"/>
            <a:ext cx="6842258" cy="577081"/>
          </a:xfrm>
          <a:prstGeom prst="rect">
            <a:avLst/>
          </a:prstGeom>
          <a:solidFill>
            <a:schemeClr val="bg1"/>
          </a:solidFill>
        </p:spPr>
        <p:txBody>
          <a:bodyPr wrap="none" lIns="68580" tIns="34290" rIns="68580" bIns="34290">
            <a:spAutoFit/>
          </a:bodyPr>
          <a:lstStyle/>
          <a:p>
            <a:pPr algn="ctr"/>
            <a:r>
              <a:rPr lang="tr-TR" sz="330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rPr>
              <a:t>Tütünün yol açtığı öldürücü hastalıklar </a:t>
            </a:r>
            <a:endParaRPr lang="tr-TR" sz="3300" dirty="0">
              <a:ln w="0"/>
              <a:solidFill>
                <a:srgbClr val="FF0000"/>
              </a:solidFill>
              <a:effectLst>
                <a:outerShdw blurRad="38100" dist="25400" dir="5400000" algn="ctr" rotWithShape="0">
                  <a:srgbClr val="6E747A">
                    <a:alpha val="43000"/>
                  </a:srgbClr>
                </a:outerShdw>
              </a:effectLst>
            </a:endParaRPr>
          </a:p>
        </p:txBody>
      </p:sp>
      <p:pic>
        <p:nvPicPr>
          <p:cNvPr id="8" name="Resim 7">
            <a:extLst>
              <a:ext uri="{FF2B5EF4-FFF2-40B4-BE49-F238E27FC236}">
                <a16:creationId xmlns:a16="http://schemas.microsoft.com/office/drawing/2014/main" id="{6953812A-91CF-6FBF-5677-347F1AB25F57}"/>
              </a:ext>
            </a:extLst>
          </p:cNvPr>
          <p:cNvPicPr>
            <a:picLocks noChangeAspect="1"/>
          </p:cNvPicPr>
          <p:nvPr/>
        </p:nvPicPr>
        <p:blipFill>
          <a:blip r:embed="rId2"/>
          <a:stretch>
            <a:fillRect/>
          </a:stretch>
        </p:blipFill>
        <p:spPr>
          <a:xfrm>
            <a:off x="7019515" y="5414169"/>
            <a:ext cx="1964531" cy="1307306"/>
          </a:xfrm>
          <a:prstGeom prst="rect">
            <a:avLst/>
          </a:prstGeom>
        </p:spPr>
      </p:pic>
      <p:pic>
        <p:nvPicPr>
          <p:cNvPr id="1026" name="Picture 2" descr="Ağız Kanseri Tedavisi - Ankara - Dr. Dt. Ömer Bayar">
            <a:extLst>
              <a:ext uri="{FF2B5EF4-FFF2-40B4-BE49-F238E27FC236}">
                <a16:creationId xmlns:a16="http://schemas.microsoft.com/office/drawing/2014/main" id="{8881A83F-2236-B3D9-402A-062283069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088024"/>
            <a:ext cx="2490788" cy="1757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Özefagus (Yemek Borusu) Kanseri">
            <a:extLst>
              <a:ext uri="{FF2B5EF4-FFF2-40B4-BE49-F238E27FC236}">
                <a16:creationId xmlns:a16="http://schemas.microsoft.com/office/drawing/2014/main" id="{FF9D31FE-CA22-5E73-1F1D-9FC3103BFB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6075" y="3692873"/>
            <a:ext cx="2683258" cy="1616313"/>
          </a:xfrm>
          <a:prstGeom prst="rect">
            <a:avLst/>
          </a:prstGeom>
          <a:noFill/>
          <a:extLst>
            <a:ext uri="{909E8E84-426E-40DD-AFC4-6F175D3DCCD1}">
              <a14:hiddenFill xmlns:a14="http://schemas.microsoft.com/office/drawing/2010/main">
                <a:solidFill>
                  <a:srgbClr val="FFFFFF"/>
                </a:solidFill>
              </a14:hiddenFill>
            </a:ext>
          </a:extLst>
        </p:spPr>
      </p:pic>
      <p:pic>
        <p:nvPicPr>
          <p:cNvPr id="10" name="Resim 9">
            <a:extLst>
              <a:ext uri="{FF2B5EF4-FFF2-40B4-BE49-F238E27FC236}">
                <a16:creationId xmlns:a16="http://schemas.microsoft.com/office/drawing/2014/main" id="{D8F5997C-996B-CC78-946D-8F90814A52C4}"/>
              </a:ext>
            </a:extLst>
          </p:cNvPr>
          <p:cNvPicPr>
            <a:picLocks noChangeAspect="1"/>
          </p:cNvPicPr>
          <p:nvPr/>
        </p:nvPicPr>
        <p:blipFill>
          <a:blip r:embed="rId5"/>
          <a:stretch>
            <a:fillRect/>
          </a:stretch>
        </p:blipFill>
        <p:spPr>
          <a:xfrm>
            <a:off x="6736948" y="1568911"/>
            <a:ext cx="1957388" cy="1860089"/>
          </a:xfrm>
          <a:prstGeom prst="rect">
            <a:avLst/>
          </a:prstGeom>
        </p:spPr>
      </p:pic>
      <p:sp>
        <p:nvSpPr>
          <p:cNvPr id="11" name="Slayt Numarası Yer Tutucusu 10">
            <a:extLst>
              <a:ext uri="{FF2B5EF4-FFF2-40B4-BE49-F238E27FC236}">
                <a16:creationId xmlns:a16="http://schemas.microsoft.com/office/drawing/2014/main" id="{F65A09C9-A937-71B8-BC68-266B7BAEA0C3}"/>
              </a:ext>
            </a:extLst>
          </p:cNvPr>
          <p:cNvSpPr>
            <a:spLocks noGrp="1"/>
          </p:cNvSpPr>
          <p:nvPr>
            <p:ph type="sldNum" sz="quarter" idx="12"/>
          </p:nvPr>
        </p:nvSpPr>
        <p:spPr/>
        <p:txBody>
          <a:bodyPr/>
          <a:lstStyle/>
          <a:p>
            <a:fld id="{C06B7DE4-F5E4-4AAE-8E6E-FED726DA8A42}" type="slidenum">
              <a:rPr lang="tr-TR" smtClean="0"/>
              <a:t>5</a:t>
            </a:fld>
            <a:endParaRPr lang="tr-TR"/>
          </a:p>
        </p:txBody>
      </p:sp>
    </p:spTree>
    <p:extLst>
      <p:ext uri="{BB962C8B-B14F-4D97-AF65-F5344CB8AC3E}">
        <p14:creationId xmlns:p14="http://schemas.microsoft.com/office/powerpoint/2010/main" val="56583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6E6A40-ECF1-72BC-6159-9AE3FE7A7826}"/>
              </a:ext>
            </a:extLst>
          </p:cNvPr>
          <p:cNvSpPr>
            <a:spLocks noGrp="1"/>
          </p:cNvSpPr>
          <p:nvPr>
            <p:ph sz="half" idx="1"/>
          </p:nvPr>
        </p:nvSpPr>
        <p:spPr>
          <a:xfrm>
            <a:off x="90435" y="1447800"/>
            <a:ext cx="3886200" cy="3248919"/>
          </a:xfrm>
        </p:spPr>
        <p:txBody>
          <a:bodyPr>
            <a:noAutofit/>
          </a:bodyPr>
          <a:lstStyle/>
          <a:p>
            <a:pPr marL="0" indent="0">
              <a:buNone/>
            </a:pPr>
            <a:r>
              <a:rPr lang="tr-TR" sz="2000" b="1" dirty="0">
                <a:solidFill>
                  <a:schemeClr val="bg1"/>
                </a:solidFill>
                <a:latin typeface="Times New Roman" panose="02020603050405020304" pitchFamily="18" charset="0"/>
              </a:rPr>
              <a:t>KALP VE DOLAŞIM HASTALIKLARI </a:t>
            </a:r>
          </a:p>
          <a:p>
            <a:pPr marL="0" indent="0">
              <a:buNone/>
            </a:pPr>
            <a:endParaRPr lang="tr-TR" sz="2000" b="1" dirty="0">
              <a:solidFill>
                <a:schemeClr val="bg1"/>
              </a:solidFill>
              <a:latin typeface="Times New Roman" panose="02020603050405020304" pitchFamily="18" charset="0"/>
            </a:endParaRPr>
          </a:p>
          <a:p>
            <a:r>
              <a:rPr lang="tr-TR" sz="2000" dirty="0">
                <a:solidFill>
                  <a:schemeClr val="bg1"/>
                </a:solidFill>
                <a:latin typeface="Times New Roman" panose="02020603050405020304" pitchFamily="18" charset="0"/>
              </a:rPr>
              <a:t>Koroner kalp hastalığı </a:t>
            </a:r>
          </a:p>
          <a:p>
            <a:r>
              <a:rPr lang="tr-TR" sz="2000" dirty="0">
                <a:solidFill>
                  <a:schemeClr val="bg1"/>
                </a:solidFill>
                <a:latin typeface="Times New Roman" panose="02020603050405020304" pitchFamily="18" charset="0"/>
              </a:rPr>
              <a:t>Aort anevrizması </a:t>
            </a:r>
          </a:p>
          <a:p>
            <a:r>
              <a:rPr lang="tr-TR" sz="2000" dirty="0">
                <a:solidFill>
                  <a:schemeClr val="bg1"/>
                </a:solidFill>
                <a:latin typeface="Times New Roman" panose="02020603050405020304" pitchFamily="18" charset="0"/>
              </a:rPr>
              <a:t>Kalp kası dejenerasyonu </a:t>
            </a:r>
          </a:p>
          <a:p>
            <a:r>
              <a:rPr lang="tr-TR" sz="2000" dirty="0">
                <a:solidFill>
                  <a:schemeClr val="bg1"/>
                </a:solidFill>
                <a:latin typeface="Times New Roman" panose="02020603050405020304" pitchFamily="18" charset="0"/>
              </a:rPr>
              <a:t>Damar kireçlenmesi (</a:t>
            </a:r>
            <a:r>
              <a:rPr lang="tr-TR" sz="2000" dirty="0" err="1">
                <a:solidFill>
                  <a:schemeClr val="bg1"/>
                </a:solidFill>
                <a:latin typeface="Times New Roman" panose="02020603050405020304" pitchFamily="18" charset="0"/>
              </a:rPr>
              <a:t>arterioskleroz</a:t>
            </a:r>
            <a:r>
              <a:rPr lang="tr-TR" sz="2000" dirty="0">
                <a:solidFill>
                  <a:schemeClr val="bg1"/>
                </a:solidFill>
                <a:latin typeface="Times New Roman" panose="02020603050405020304" pitchFamily="18" charset="0"/>
              </a:rPr>
              <a:t>) </a:t>
            </a:r>
          </a:p>
          <a:p>
            <a:r>
              <a:rPr lang="tr-TR" sz="2000" dirty="0">
                <a:solidFill>
                  <a:schemeClr val="bg1"/>
                </a:solidFill>
                <a:latin typeface="Times New Roman" panose="02020603050405020304" pitchFamily="18" charset="0"/>
              </a:rPr>
              <a:t>Felç (İnme) </a:t>
            </a:r>
          </a:p>
        </p:txBody>
      </p:sp>
      <p:pic>
        <p:nvPicPr>
          <p:cNvPr id="2050" name="Picture 2" descr="abdominal-aort-anevrizması-mg | Prof. Dr. Mustafa Güden">
            <a:extLst>
              <a:ext uri="{FF2B5EF4-FFF2-40B4-BE49-F238E27FC236}">
                <a16:creationId xmlns:a16="http://schemas.microsoft.com/office/drawing/2014/main" id="{2FA16067-52F7-055D-E586-C9A3A11F5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533400"/>
            <a:ext cx="2533578" cy="30099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rSistem - Koroner Arter Hastalığı Nedir?">
            <a:extLst>
              <a:ext uri="{FF2B5EF4-FFF2-40B4-BE49-F238E27FC236}">
                <a16:creationId xmlns:a16="http://schemas.microsoft.com/office/drawing/2014/main" id="{CA3A42F7-B76E-09C5-B4C2-543C61B14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6291" y="533400"/>
            <a:ext cx="2263109" cy="3009900"/>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a:extLst>
              <a:ext uri="{FF2B5EF4-FFF2-40B4-BE49-F238E27FC236}">
                <a16:creationId xmlns:a16="http://schemas.microsoft.com/office/drawing/2014/main" id="{AE000B15-13BA-6722-B9AF-E096A6D7ECC4}"/>
              </a:ext>
            </a:extLst>
          </p:cNvPr>
          <p:cNvPicPr>
            <a:picLocks noChangeAspect="1"/>
          </p:cNvPicPr>
          <p:nvPr/>
        </p:nvPicPr>
        <p:blipFill>
          <a:blip r:embed="rId4"/>
          <a:stretch>
            <a:fillRect/>
          </a:stretch>
        </p:blipFill>
        <p:spPr>
          <a:xfrm>
            <a:off x="4495800" y="3933874"/>
            <a:ext cx="4572000" cy="2162126"/>
          </a:xfrm>
          <a:prstGeom prst="rect">
            <a:avLst/>
          </a:prstGeom>
        </p:spPr>
      </p:pic>
      <p:sp>
        <p:nvSpPr>
          <p:cNvPr id="4" name="Slayt Numarası Yer Tutucusu 3">
            <a:extLst>
              <a:ext uri="{FF2B5EF4-FFF2-40B4-BE49-F238E27FC236}">
                <a16:creationId xmlns:a16="http://schemas.microsoft.com/office/drawing/2014/main" id="{EE232962-003D-49EB-A979-D989995A1191}"/>
              </a:ext>
            </a:extLst>
          </p:cNvPr>
          <p:cNvSpPr>
            <a:spLocks noGrp="1"/>
          </p:cNvSpPr>
          <p:nvPr>
            <p:ph type="sldNum" sz="quarter" idx="12"/>
          </p:nvPr>
        </p:nvSpPr>
        <p:spPr/>
        <p:txBody>
          <a:bodyPr/>
          <a:lstStyle/>
          <a:p>
            <a:fld id="{C06B7DE4-F5E4-4AAE-8E6E-FED726DA8A42}" type="slidenum">
              <a:rPr lang="tr-TR" smtClean="0"/>
              <a:t>6</a:t>
            </a:fld>
            <a:endParaRPr lang="tr-TR"/>
          </a:p>
        </p:txBody>
      </p:sp>
    </p:spTree>
    <p:extLst>
      <p:ext uri="{BB962C8B-B14F-4D97-AF65-F5344CB8AC3E}">
        <p14:creationId xmlns:p14="http://schemas.microsoft.com/office/powerpoint/2010/main" val="2256416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6E6A40-ECF1-72BC-6159-9AE3FE7A7826}"/>
              </a:ext>
            </a:extLst>
          </p:cNvPr>
          <p:cNvSpPr>
            <a:spLocks noGrp="1"/>
          </p:cNvSpPr>
          <p:nvPr>
            <p:ph sz="half" idx="1"/>
          </p:nvPr>
        </p:nvSpPr>
        <p:spPr>
          <a:xfrm>
            <a:off x="304800" y="1219200"/>
            <a:ext cx="3479152" cy="3048000"/>
          </a:xfrm>
        </p:spPr>
        <p:txBody>
          <a:bodyPr>
            <a:noAutofit/>
          </a:bodyPr>
          <a:lstStyle/>
          <a:p>
            <a:pPr marL="0" indent="0" algn="just">
              <a:buNone/>
            </a:pPr>
            <a:r>
              <a:rPr lang="tr-TR" sz="1800" b="1" dirty="0">
                <a:solidFill>
                  <a:schemeClr val="bg1"/>
                </a:solidFill>
                <a:latin typeface="Times New Roman" panose="02020603050405020304" pitchFamily="18" charset="0"/>
              </a:rPr>
              <a:t>DİĞERLERİ </a:t>
            </a:r>
          </a:p>
          <a:p>
            <a:r>
              <a:rPr lang="tr-TR" sz="1800" dirty="0">
                <a:solidFill>
                  <a:schemeClr val="bg1"/>
                </a:solidFill>
                <a:latin typeface="Times New Roman" panose="02020603050405020304" pitchFamily="18" charset="0"/>
              </a:rPr>
              <a:t>Bronşit ve amfizem (KOAH – Kronik obstrüktif akciğer hastalığı) </a:t>
            </a:r>
          </a:p>
          <a:p>
            <a:r>
              <a:rPr lang="tr-TR" sz="1800" dirty="0">
                <a:solidFill>
                  <a:schemeClr val="bg1"/>
                </a:solidFill>
                <a:latin typeface="Times New Roman" panose="02020603050405020304" pitchFamily="18" charset="0"/>
              </a:rPr>
              <a:t>Zatürre (pnömoni) </a:t>
            </a:r>
          </a:p>
          <a:p>
            <a:r>
              <a:rPr lang="tr-TR" sz="1800" dirty="0">
                <a:solidFill>
                  <a:schemeClr val="bg1"/>
                </a:solidFill>
                <a:latin typeface="Times New Roman" panose="02020603050405020304" pitchFamily="18" charset="0"/>
              </a:rPr>
              <a:t>Mide ülseri </a:t>
            </a:r>
          </a:p>
          <a:p>
            <a:r>
              <a:rPr lang="tr-TR" sz="1800" dirty="0" err="1">
                <a:solidFill>
                  <a:schemeClr val="bg1"/>
                </a:solidFill>
                <a:latin typeface="Times New Roman" panose="02020603050405020304" pitchFamily="18" charset="0"/>
              </a:rPr>
              <a:t>Duedonum</a:t>
            </a:r>
            <a:r>
              <a:rPr lang="tr-TR" sz="1800" dirty="0">
                <a:solidFill>
                  <a:schemeClr val="bg1"/>
                </a:solidFill>
                <a:latin typeface="Times New Roman" panose="02020603050405020304" pitchFamily="18" charset="0"/>
              </a:rPr>
              <a:t> (</a:t>
            </a:r>
            <a:r>
              <a:rPr lang="tr-TR" sz="1800" dirty="0" err="1">
                <a:solidFill>
                  <a:schemeClr val="bg1"/>
                </a:solidFill>
                <a:latin typeface="Times New Roman" panose="02020603050405020304" pitchFamily="18" charset="0"/>
              </a:rPr>
              <a:t>oniki</a:t>
            </a:r>
            <a:r>
              <a:rPr lang="tr-TR" sz="1800" dirty="0">
                <a:solidFill>
                  <a:schemeClr val="bg1"/>
                </a:solidFill>
                <a:latin typeface="Times New Roman" panose="02020603050405020304" pitchFamily="18" charset="0"/>
              </a:rPr>
              <a:t> parmak bağırsağı) ülseri </a:t>
            </a:r>
          </a:p>
        </p:txBody>
      </p:sp>
      <p:pic>
        <p:nvPicPr>
          <p:cNvPr id="3074" name="Picture 2" descr="Her 5 kişiden 1'inde görülüyor: KOAH - Haber 7 SAĞLIK">
            <a:extLst>
              <a:ext uri="{FF2B5EF4-FFF2-40B4-BE49-F238E27FC236}">
                <a16:creationId xmlns:a16="http://schemas.microsoft.com/office/drawing/2014/main" id="{F34E6EC2-70D2-7154-1A8C-2B233EA69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1" y="1219200"/>
            <a:ext cx="3275920" cy="19981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Zatürre (Pnömoni) - Sevgi Hastaneleri">
            <a:extLst>
              <a:ext uri="{FF2B5EF4-FFF2-40B4-BE49-F238E27FC236}">
                <a16:creationId xmlns:a16="http://schemas.microsoft.com/office/drawing/2014/main" id="{EAFD21BD-F13E-DA24-692A-8A2D60F51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114800"/>
            <a:ext cx="2837892" cy="19981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ide Ülseri Nedir? Belirtisi ve Tedavisi Nasıldır? | Prof. Dr. Çetin Karaca">
            <a:extLst>
              <a:ext uri="{FF2B5EF4-FFF2-40B4-BE49-F238E27FC236}">
                <a16:creationId xmlns:a16="http://schemas.microsoft.com/office/drawing/2014/main" id="{90133985-F6FC-7C2A-1B8B-1315C2F57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1656" y="4114800"/>
            <a:ext cx="3055144" cy="1998112"/>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a:extLst>
              <a:ext uri="{FF2B5EF4-FFF2-40B4-BE49-F238E27FC236}">
                <a16:creationId xmlns:a16="http://schemas.microsoft.com/office/drawing/2014/main" id="{150FB7FD-AB04-E8D0-2DA5-6F36496D14F4}"/>
              </a:ext>
            </a:extLst>
          </p:cNvPr>
          <p:cNvSpPr>
            <a:spLocks noGrp="1"/>
          </p:cNvSpPr>
          <p:nvPr>
            <p:ph type="sldNum" sz="quarter" idx="12"/>
          </p:nvPr>
        </p:nvSpPr>
        <p:spPr/>
        <p:txBody>
          <a:bodyPr/>
          <a:lstStyle/>
          <a:p>
            <a:fld id="{C06B7DE4-F5E4-4AAE-8E6E-FED726DA8A42}" type="slidenum">
              <a:rPr lang="tr-TR" smtClean="0"/>
              <a:t>7</a:t>
            </a:fld>
            <a:endParaRPr lang="tr-TR"/>
          </a:p>
        </p:txBody>
      </p:sp>
    </p:spTree>
    <p:extLst>
      <p:ext uri="{BB962C8B-B14F-4D97-AF65-F5344CB8AC3E}">
        <p14:creationId xmlns:p14="http://schemas.microsoft.com/office/powerpoint/2010/main" val="2777364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a:extLst>
              <a:ext uri="{FF2B5EF4-FFF2-40B4-BE49-F238E27FC236}">
                <a16:creationId xmlns:a16="http://schemas.microsoft.com/office/drawing/2014/main" id="{182D5FA5-40EA-5CEB-AC35-F404F250747A}"/>
              </a:ext>
            </a:extLst>
          </p:cNvPr>
          <p:cNvGraphicFramePr/>
          <p:nvPr>
            <p:extLst>
              <p:ext uri="{D42A27DB-BD31-4B8C-83A1-F6EECF244321}">
                <p14:modId xmlns:p14="http://schemas.microsoft.com/office/powerpoint/2010/main" val="1785223758"/>
              </p:ext>
            </p:extLst>
          </p:nvPr>
        </p:nvGraphicFramePr>
        <p:xfrm>
          <a:off x="-193986" y="1676400"/>
          <a:ext cx="8018399" cy="39478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a:extLst>
              <a:ext uri="{FF2B5EF4-FFF2-40B4-BE49-F238E27FC236}">
                <a16:creationId xmlns:a16="http://schemas.microsoft.com/office/drawing/2014/main" id="{83DB1584-FE27-AB6F-DD3D-9DB153F50816}"/>
              </a:ext>
            </a:extLst>
          </p:cNvPr>
          <p:cNvSpPr/>
          <p:nvPr/>
        </p:nvSpPr>
        <p:spPr>
          <a:xfrm>
            <a:off x="1359870" y="116172"/>
            <a:ext cx="6424259" cy="1084912"/>
          </a:xfrm>
          <a:prstGeom prst="rect">
            <a:avLst/>
          </a:prstGeom>
          <a:noFill/>
        </p:spPr>
        <p:txBody>
          <a:bodyPr wrap="none" lIns="68580" tIns="34290" rIns="68580" bIns="34290">
            <a:spAutoFit/>
          </a:bodyPr>
          <a:lstStyle/>
          <a:p>
            <a:pPr algn="ctr"/>
            <a:r>
              <a:rPr lang="tr-TR" sz="3300" dirty="0">
                <a:solidFill>
                  <a:schemeClr val="bg1"/>
                </a:solidFill>
                <a:latin typeface="Times New Roman" panose="02020603050405020304" pitchFamily="18" charset="0"/>
              </a:rPr>
              <a:t>Tütün kullananlarda </a:t>
            </a:r>
          </a:p>
          <a:p>
            <a:pPr algn="ctr"/>
            <a:r>
              <a:rPr lang="tr-TR" sz="3300" b="1" dirty="0">
                <a:solidFill>
                  <a:schemeClr val="bg1"/>
                </a:solidFill>
                <a:latin typeface="Times New Roman" panose="02020603050405020304" pitchFamily="18" charset="0"/>
              </a:rPr>
              <a:t>Belirtileri daha ağır olan </a:t>
            </a:r>
            <a:r>
              <a:rPr lang="tr-TR" sz="3300" dirty="0">
                <a:solidFill>
                  <a:schemeClr val="bg1"/>
                </a:solidFill>
                <a:latin typeface="Times New Roman" panose="02020603050405020304" pitchFamily="18" charset="0"/>
              </a:rPr>
              <a:t>hastalıklar</a:t>
            </a:r>
            <a:endParaRPr lang="tr-TR" sz="3300" b="1"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
        <p:nvSpPr>
          <p:cNvPr id="8" name="Slayt Numarası Yer Tutucusu 7">
            <a:extLst>
              <a:ext uri="{FF2B5EF4-FFF2-40B4-BE49-F238E27FC236}">
                <a16:creationId xmlns:a16="http://schemas.microsoft.com/office/drawing/2014/main" id="{D9DA0BE0-A7BB-6776-6C92-C981AE19367A}"/>
              </a:ext>
            </a:extLst>
          </p:cNvPr>
          <p:cNvSpPr>
            <a:spLocks noGrp="1"/>
          </p:cNvSpPr>
          <p:nvPr>
            <p:ph type="sldNum" sz="quarter" idx="12"/>
          </p:nvPr>
        </p:nvSpPr>
        <p:spPr>
          <a:xfrm>
            <a:off x="6521658" y="4572000"/>
            <a:ext cx="2057400" cy="273844"/>
          </a:xfrm>
        </p:spPr>
        <p:txBody>
          <a:bodyPr/>
          <a:lstStyle/>
          <a:p>
            <a:fld id="{C06B7DE4-F5E4-4AAE-8E6E-FED726DA8A42}" type="slidenum">
              <a:rPr lang="tr-TR" smtClean="0">
                <a:solidFill>
                  <a:schemeClr val="bg1"/>
                </a:solidFill>
              </a:rPr>
              <a:t>8</a:t>
            </a:fld>
            <a:endParaRPr lang="tr-TR">
              <a:solidFill>
                <a:schemeClr val="bg1"/>
              </a:solidFill>
            </a:endParaRPr>
          </a:p>
        </p:txBody>
      </p:sp>
      <p:pic>
        <p:nvPicPr>
          <p:cNvPr id="3" name="Resim 2">
            <a:extLst>
              <a:ext uri="{FF2B5EF4-FFF2-40B4-BE49-F238E27FC236}">
                <a16:creationId xmlns:a16="http://schemas.microsoft.com/office/drawing/2014/main" id="{D0E57920-ACE8-04C1-0DF5-7AFE231CD2AB}"/>
              </a:ext>
            </a:extLst>
          </p:cNvPr>
          <p:cNvPicPr>
            <a:picLocks noChangeAspect="1"/>
          </p:cNvPicPr>
          <p:nvPr/>
        </p:nvPicPr>
        <p:blipFill>
          <a:blip r:embed="rId7"/>
          <a:stretch>
            <a:fillRect/>
          </a:stretch>
        </p:blipFill>
        <p:spPr>
          <a:xfrm>
            <a:off x="6324600" y="1132898"/>
            <a:ext cx="2471651" cy="2033050"/>
          </a:xfrm>
          <a:prstGeom prst="rect">
            <a:avLst/>
          </a:prstGeom>
        </p:spPr>
      </p:pic>
      <p:pic>
        <p:nvPicPr>
          <p:cNvPr id="6" name="Resim 5">
            <a:extLst>
              <a:ext uri="{FF2B5EF4-FFF2-40B4-BE49-F238E27FC236}">
                <a16:creationId xmlns:a16="http://schemas.microsoft.com/office/drawing/2014/main" id="{7FFD2E46-26CD-88DD-A54E-D1BFFF8F97BE}"/>
              </a:ext>
            </a:extLst>
          </p:cNvPr>
          <p:cNvPicPr>
            <a:picLocks noChangeAspect="1"/>
          </p:cNvPicPr>
          <p:nvPr/>
        </p:nvPicPr>
        <p:blipFill>
          <a:blip r:embed="rId8"/>
          <a:stretch>
            <a:fillRect/>
          </a:stretch>
        </p:blipFill>
        <p:spPr>
          <a:xfrm>
            <a:off x="6831720" y="3944363"/>
            <a:ext cx="2057400" cy="2223077"/>
          </a:xfrm>
          <a:prstGeom prst="rect">
            <a:avLst/>
          </a:prstGeom>
        </p:spPr>
      </p:pic>
    </p:spTree>
    <p:extLst>
      <p:ext uri="{BB962C8B-B14F-4D97-AF65-F5344CB8AC3E}">
        <p14:creationId xmlns:p14="http://schemas.microsoft.com/office/powerpoint/2010/main" val="4253564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A44DD4B3-37D3-C6E2-92DC-7E9DD8073186}"/>
              </a:ext>
            </a:extLst>
          </p:cNvPr>
          <p:cNvPicPr>
            <a:picLocks noChangeAspect="1"/>
          </p:cNvPicPr>
          <p:nvPr/>
        </p:nvPicPr>
        <p:blipFill>
          <a:blip r:embed="rId3"/>
          <a:srcRect r="10834" b="8889"/>
          <a:stretch>
            <a:fillRect/>
          </a:stretch>
        </p:blipFill>
        <p:spPr>
          <a:xfrm>
            <a:off x="2954939" y="2352543"/>
            <a:ext cx="6124166" cy="4510481"/>
          </a:xfrm>
          <a:prstGeom prst="rect">
            <a:avLst/>
          </a:prstGeom>
        </p:spPr>
      </p:pic>
      <p:sp>
        <p:nvSpPr>
          <p:cNvPr id="2" name="Rectangle 12">
            <a:extLst>
              <a:ext uri="{FF2B5EF4-FFF2-40B4-BE49-F238E27FC236}">
                <a16:creationId xmlns:a16="http://schemas.microsoft.com/office/drawing/2014/main" id="{3C585189-3276-4045-B541-BFBEFC6A49DA}"/>
              </a:ext>
            </a:extLst>
          </p:cNvPr>
          <p:cNvSpPr/>
          <p:nvPr/>
        </p:nvSpPr>
        <p:spPr>
          <a:xfrm>
            <a:off x="53364" y="61313"/>
            <a:ext cx="5737836" cy="523220"/>
          </a:xfrm>
          <a:prstGeom prst="rect">
            <a:avLst/>
          </a:prstGeom>
          <a:solidFill>
            <a:schemeClr val="bg1"/>
          </a:solidFill>
        </p:spPr>
        <p:txBody>
          <a:bodyPr wrap="square">
            <a:spAutoFit/>
          </a:bodyPr>
          <a:lstStyle/>
          <a:p>
            <a:pPr defTabSz="415786">
              <a:defRPr/>
            </a:pPr>
            <a:r>
              <a:rPr lang="tr-TR" sz="2800" b="1" kern="0" dirty="0">
                <a:solidFill>
                  <a:srgbClr val="00B0F0"/>
                </a:solidFill>
                <a:latin typeface="Calibri" panose="020F0502020204030204" pitchFamily="34" charset="0"/>
                <a:cs typeface="Calibri" panose="020F0502020204030204" pitchFamily="34" charset="0"/>
              </a:rPr>
              <a:t>TÜTÜN BAĞIMLILIĞA NEDEN OLUR</a:t>
            </a:r>
            <a:endParaRPr lang="en-TR" sz="2800" dirty="0">
              <a:solidFill>
                <a:srgbClr val="00B0F0"/>
              </a:solidFill>
              <a:latin typeface="Calibri"/>
            </a:endParaRPr>
          </a:p>
        </p:txBody>
      </p:sp>
      <p:sp>
        <p:nvSpPr>
          <p:cNvPr id="3" name="Metin kutusu 2">
            <a:extLst>
              <a:ext uri="{FF2B5EF4-FFF2-40B4-BE49-F238E27FC236}">
                <a16:creationId xmlns:a16="http://schemas.microsoft.com/office/drawing/2014/main" id="{1A21E3B1-A577-4D34-AE20-3B73280E80A9}"/>
              </a:ext>
            </a:extLst>
          </p:cNvPr>
          <p:cNvSpPr txBox="1"/>
          <p:nvPr/>
        </p:nvSpPr>
        <p:spPr>
          <a:xfrm>
            <a:off x="58616" y="685800"/>
            <a:ext cx="5503984" cy="1015663"/>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tr-TR" sz="2000" dirty="0"/>
              <a:t>Bağımlılık bir </a:t>
            </a:r>
            <a:r>
              <a:rPr lang="tr-TR" sz="2000" b="1" dirty="0">
                <a:solidFill>
                  <a:srgbClr val="00B0F0"/>
                </a:solidFill>
              </a:rPr>
              <a:t>ALIŞKANLIK DEĞİLDİR</a:t>
            </a:r>
            <a:r>
              <a:rPr lang="tr-TR" sz="2000" dirty="0">
                <a:solidFill>
                  <a:schemeClr val="bg1"/>
                </a:solidFill>
              </a:rPr>
              <a:t>. </a:t>
            </a:r>
          </a:p>
          <a:p>
            <a:pPr marL="342900" indent="-342900">
              <a:buFont typeface="Arial" panose="020B0604020202020204" pitchFamily="34" charset="0"/>
              <a:buChar char="•"/>
            </a:pPr>
            <a:r>
              <a:rPr lang="tr-TR" sz="2000" dirty="0"/>
              <a:t>Bağımlılık bir </a:t>
            </a:r>
            <a:r>
              <a:rPr lang="tr-TR" sz="2000" b="1" dirty="0">
                <a:solidFill>
                  <a:schemeClr val="accent1">
                    <a:lumMod val="60000"/>
                    <a:lumOff val="40000"/>
                  </a:schemeClr>
                </a:solidFill>
              </a:rPr>
              <a:t>BEYİN HASTALIĞIDIR</a:t>
            </a:r>
            <a:r>
              <a:rPr lang="tr-TR" sz="2000" dirty="0">
                <a:solidFill>
                  <a:schemeClr val="bg1"/>
                </a:solidFill>
              </a:rPr>
              <a:t>.</a:t>
            </a:r>
          </a:p>
          <a:p>
            <a:pPr marL="342900" indent="-342900" defTabSz="685800">
              <a:buFont typeface="Arial" panose="020B0604020202020204" pitchFamily="34" charset="0"/>
              <a:buChar char="•"/>
              <a:defRPr/>
            </a:pPr>
            <a:r>
              <a:rPr lang="tr-TR" sz="2000" dirty="0"/>
              <a:t>Bağımlılık bir </a:t>
            </a:r>
            <a:r>
              <a:rPr lang="tr-TR" sz="2000" b="1" dirty="0">
                <a:solidFill>
                  <a:srgbClr val="00B0F0"/>
                </a:solidFill>
              </a:rPr>
              <a:t>NEDEN DEĞİL</a:t>
            </a:r>
            <a:r>
              <a:rPr lang="tr-TR" sz="2000" dirty="0">
                <a:solidFill>
                  <a:schemeClr val="bg1"/>
                </a:solidFill>
              </a:rPr>
              <a:t>, bir </a:t>
            </a:r>
            <a:r>
              <a:rPr lang="tr-TR" sz="2000" b="1" dirty="0">
                <a:solidFill>
                  <a:srgbClr val="00B0F0"/>
                </a:solidFill>
              </a:rPr>
              <a:t>SONUÇTUR</a:t>
            </a:r>
            <a:r>
              <a:rPr lang="tr-TR" sz="2000" dirty="0">
                <a:solidFill>
                  <a:schemeClr val="bg1"/>
                </a:solidFill>
              </a:rPr>
              <a:t>.</a:t>
            </a:r>
            <a:endParaRPr lang="tr-TR" sz="2000" dirty="0">
              <a:solidFill>
                <a:schemeClr val="bg1"/>
              </a:solidFill>
              <a:latin typeface="Calibri"/>
            </a:endParaRPr>
          </a:p>
        </p:txBody>
      </p:sp>
      <p:pic>
        <p:nvPicPr>
          <p:cNvPr id="6" name="Resim 5">
            <a:extLst>
              <a:ext uri="{FF2B5EF4-FFF2-40B4-BE49-F238E27FC236}">
                <a16:creationId xmlns:a16="http://schemas.microsoft.com/office/drawing/2014/main" id="{DA87C23B-98EF-07C5-1059-C17D68F06823}"/>
              </a:ext>
            </a:extLst>
          </p:cNvPr>
          <p:cNvPicPr>
            <a:picLocks noChangeAspect="1"/>
          </p:cNvPicPr>
          <p:nvPr/>
        </p:nvPicPr>
        <p:blipFill>
          <a:blip r:embed="rId4"/>
          <a:srcRect l="35897" t="18889" r="10162" b="17407"/>
          <a:stretch>
            <a:fillRect/>
          </a:stretch>
        </p:blipFill>
        <p:spPr>
          <a:xfrm>
            <a:off x="5550267" y="61312"/>
            <a:ext cx="3535117" cy="2347313"/>
          </a:xfrm>
          <a:prstGeom prst="rect">
            <a:avLst/>
          </a:prstGeom>
        </p:spPr>
      </p:pic>
      <p:pic>
        <p:nvPicPr>
          <p:cNvPr id="9" name="Resim 8">
            <a:extLst>
              <a:ext uri="{FF2B5EF4-FFF2-40B4-BE49-F238E27FC236}">
                <a16:creationId xmlns:a16="http://schemas.microsoft.com/office/drawing/2014/main" id="{3DBB6A6D-8AA6-725E-38F4-D396010022B8}"/>
              </a:ext>
            </a:extLst>
          </p:cNvPr>
          <p:cNvPicPr>
            <a:picLocks noChangeAspect="1"/>
          </p:cNvPicPr>
          <p:nvPr/>
        </p:nvPicPr>
        <p:blipFill>
          <a:blip r:embed="rId5"/>
          <a:srcRect l="11667" t="33261" r="8333" b="45000"/>
          <a:stretch>
            <a:fillRect/>
          </a:stretch>
        </p:blipFill>
        <p:spPr>
          <a:xfrm>
            <a:off x="304800" y="3659262"/>
            <a:ext cx="3657600" cy="1013815"/>
          </a:xfrm>
          <a:prstGeom prst="rect">
            <a:avLst/>
          </a:prstGeom>
        </p:spPr>
      </p:pic>
    </p:spTree>
    <p:extLst>
      <p:ext uri="{BB962C8B-B14F-4D97-AF65-F5344CB8AC3E}">
        <p14:creationId xmlns:p14="http://schemas.microsoft.com/office/powerpoint/2010/main" val="69857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8C7382C-4ADE-406C-855A-6836CDFCEDB1}"/>
              </a:ext>
            </a:extLst>
          </p:cNvPr>
          <p:cNvSpPr/>
          <p:nvPr/>
        </p:nvSpPr>
        <p:spPr>
          <a:xfrm>
            <a:off x="533400" y="152400"/>
            <a:ext cx="7842211" cy="646331"/>
          </a:xfrm>
          <a:prstGeom prst="rect">
            <a:avLst/>
          </a:prstGeom>
        </p:spPr>
        <p:txBody>
          <a:bodyPr wrap="none">
            <a:spAutoFit/>
          </a:bodyPr>
          <a:lstStyle/>
          <a:p>
            <a:pPr defTabSz="415786">
              <a:defRPr/>
            </a:pPr>
            <a:r>
              <a:rPr lang="tr-TR" sz="3600" b="1" kern="0" dirty="0">
                <a:solidFill>
                  <a:schemeClr val="bg1"/>
                </a:solidFill>
                <a:latin typeface="Calibri" panose="020F0502020204030204" pitchFamily="34" charset="0"/>
                <a:cs typeface="Calibri" panose="020F0502020204030204" pitchFamily="34" charset="0"/>
              </a:rPr>
              <a:t>BAĞIMLILIKLARLA İLGİLİ GENEL İLKELER </a:t>
            </a:r>
            <a:endParaRPr lang="en-TR" sz="3600" dirty="0">
              <a:solidFill>
                <a:schemeClr val="bg1"/>
              </a:solidFill>
              <a:latin typeface="Calibri"/>
            </a:endParaRPr>
          </a:p>
        </p:txBody>
      </p:sp>
      <p:sp>
        <p:nvSpPr>
          <p:cNvPr id="4" name="Rectangle 32">
            <a:extLst>
              <a:ext uri="{FF2B5EF4-FFF2-40B4-BE49-F238E27FC236}">
                <a16:creationId xmlns:a16="http://schemas.microsoft.com/office/drawing/2014/main" id="{FD877A8E-E35F-4FAD-834B-770F65476B7B}"/>
              </a:ext>
            </a:extLst>
          </p:cNvPr>
          <p:cNvSpPr/>
          <p:nvPr/>
        </p:nvSpPr>
        <p:spPr>
          <a:xfrm>
            <a:off x="2355241" y="956219"/>
            <a:ext cx="5342434" cy="523220"/>
          </a:xfrm>
          <a:prstGeom prst="rect">
            <a:avLst/>
          </a:prstGeom>
        </p:spPr>
        <p:txBody>
          <a:bodyPr wrap="square">
            <a:spAutoFit/>
          </a:bodyPr>
          <a:lstStyle/>
          <a:p>
            <a:pPr marL="257175" indent="-257175" defTabSz="415786">
              <a:buFont typeface="Arial" panose="020B0604020202020204" pitchFamily="34" charset="0"/>
              <a:buChar char="•"/>
              <a:defRPr/>
            </a:pPr>
            <a:r>
              <a:rPr lang="tr-TR" sz="2800" b="1" kern="0" dirty="0">
                <a:solidFill>
                  <a:schemeClr val="bg1"/>
                </a:solidFill>
                <a:latin typeface="Calibri" panose="020F0502020204030204" pitchFamily="34" charset="0"/>
                <a:cs typeface="Calibri" panose="020F0502020204030204" pitchFamily="34" charset="0"/>
              </a:rPr>
              <a:t>Bağımlılık Bir </a:t>
            </a:r>
            <a:r>
              <a:rPr lang="tr-TR" sz="2800" b="1" kern="0" dirty="0">
                <a:solidFill>
                  <a:srgbClr val="FFFF00"/>
                </a:solidFill>
                <a:latin typeface="Calibri" panose="020F0502020204030204" pitchFamily="34" charset="0"/>
                <a:cs typeface="Calibri" panose="020F0502020204030204" pitchFamily="34" charset="0"/>
              </a:rPr>
              <a:t>SÜREÇTİR </a:t>
            </a:r>
            <a:endParaRPr lang="en-TR" sz="2800" dirty="0">
              <a:solidFill>
                <a:srgbClr val="FFFF00"/>
              </a:solidFill>
              <a:latin typeface="Calibri"/>
            </a:endParaRPr>
          </a:p>
        </p:txBody>
      </p:sp>
      <p:grpSp>
        <p:nvGrpSpPr>
          <p:cNvPr id="5" name="Grup 4">
            <a:extLst>
              <a:ext uri="{FF2B5EF4-FFF2-40B4-BE49-F238E27FC236}">
                <a16:creationId xmlns:a16="http://schemas.microsoft.com/office/drawing/2014/main" id="{31ABAA27-A033-4F4C-807B-7B13E8A1801B}"/>
              </a:ext>
            </a:extLst>
          </p:cNvPr>
          <p:cNvGrpSpPr/>
          <p:nvPr/>
        </p:nvGrpSpPr>
        <p:grpSpPr>
          <a:xfrm>
            <a:off x="642105" y="1795744"/>
            <a:ext cx="7624799" cy="1229096"/>
            <a:chOff x="2467627" y="2528348"/>
            <a:chExt cx="8481422" cy="938322"/>
          </a:xfrm>
          <a:solidFill>
            <a:schemeClr val="tx1"/>
          </a:solidFill>
        </p:grpSpPr>
        <p:sp>
          <p:nvSpPr>
            <p:cNvPr id="6" name="Dikdörtgen 5">
              <a:extLst>
                <a:ext uri="{FF2B5EF4-FFF2-40B4-BE49-F238E27FC236}">
                  <a16:creationId xmlns:a16="http://schemas.microsoft.com/office/drawing/2014/main" id="{15EA8246-8414-4363-A5E3-04E4C07385FC}"/>
                </a:ext>
              </a:extLst>
            </p:cNvPr>
            <p:cNvSpPr/>
            <p:nvPr/>
          </p:nvSpPr>
          <p:spPr>
            <a:xfrm>
              <a:off x="2467627" y="2566018"/>
              <a:ext cx="1766170" cy="90065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000" dirty="0">
                  <a:solidFill>
                    <a:schemeClr val="bg1"/>
                  </a:solidFill>
                </a:rPr>
                <a:t>İlk Deneme</a:t>
              </a:r>
            </a:p>
          </p:txBody>
        </p:sp>
        <p:sp>
          <p:nvSpPr>
            <p:cNvPr id="7" name="Dikdörtgen 6">
              <a:extLst>
                <a:ext uri="{FF2B5EF4-FFF2-40B4-BE49-F238E27FC236}">
                  <a16:creationId xmlns:a16="http://schemas.microsoft.com/office/drawing/2014/main" id="{15BB8A3E-D4D3-4CDD-B98F-76A2F23BCBAE}"/>
                </a:ext>
              </a:extLst>
            </p:cNvPr>
            <p:cNvSpPr/>
            <p:nvPr/>
          </p:nvSpPr>
          <p:spPr>
            <a:xfrm>
              <a:off x="5937392" y="2528348"/>
              <a:ext cx="1766170" cy="90065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000" dirty="0">
                  <a:solidFill>
                    <a:schemeClr val="bg1"/>
                  </a:solidFill>
                </a:rPr>
                <a:t>Düzenli Kullanım</a:t>
              </a:r>
            </a:p>
          </p:txBody>
        </p:sp>
        <p:sp>
          <p:nvSpPr>
            <p:cNvPr id="8" name="Dikdörtgen 7">
              <a:extLst>
                <a:ext uri="{FF2B5EF4-FFF2-40B4-BE49-F238E27FC236}">
                  <a16:creationId xmlns:a16="http://schemas.microsoft.com/office/drawing/2014/main" id="{2DAE6818-68A8-40DB-ABD9-1C4BA218637A}"/>
                </a:ext>
              </a:extLst>
            </p:cNvPr>
            <p:cNvSpPr/>
            <p:nvPr/>
          </p:nvSpPr>
          <p:spPr>
            <a:xfrm>
              <a:off x="9298756" y="2566018"/>
              <a:ext cx="1650293" cy="90065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000" dirty="0">
                  <a:solidFill>
                    <a:schemeClr val="bg1"/>
                  </a:solidFill>
                </a:rPr>
                <a:t>Bağımlılık </a:t>
              </a:r>
            </a:p>
          </p:txBody>
        </p:sp>
        <p:cxnSp>
          <p:nvCxnSpPr>
            <p:cNvPr id="9" name="Düz Ok Bağlayıcısı 8">
              <a:extLst>
                <a:ext uri="{FF2B5EF4-FFF2-40B4-BE49-F238E27FC236}">
                  <a16:creationId xmlns:a16="http://schemas.microsoft.com/office/drawing/2014/main" id="{E4BFD718-FA7B-4DCD-8D3B-F7FBB3D9F49F}"/>
                </a:ext>
              </a:extLst>
            </p:cNvPr>
            <p:cNvCxnSpPr/>
            <p:nvPr/>
          </p:nvCxnSpPr>
          <p:spPr>
            <a:xfrm>
              <a:off x="4471792" y="3016344"/>
              <a:ext cx="1315233"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6221A2CA-E0B0-449E-BFC1-55517CEC7338}"/>
                </a:ext>
              </a:extLst>
            </p:cNvPr>
            <p:cNvCxnSpPr/>
            <p:nvPr/>
          </p:nvCxnSpPr>
          <p:spPr>
            <a:xfrm>
              <a:off x="7829989" y="3016344"/>
              <a:ext cx="1315233"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grpSp>
      <p:pic>
        <p:nvPicPr>
          <p:cNvPr id="17" name="Resim 16">
            <a:extLst>
              <a:ext uri="{FF2B5EF4-FFF2-40B4-BE49-F238E27FC236}">
                <a16:creationId xmlns:a16="http://schemas.microsoft.com/office/drawing/2014/main" id="{433171F4-ED0D-927F-1CA4-2C80C473F909}"/>
              </a:ext>
            </a:extLst>
          </p:cNvPr>
          <p:cNvPicPr>
            <a:picLocks noChangeAspect="1"/>
          </p:cNvPicPr>
          <p:nvPr/>
        </p:nvPicPr>
        <p:blipFill>
          <a:blip r:embed="rId2"/>
          <a:stretch>
            <a:fillRect/>
          </a:stretch>
        </p:blipFill>
        <p:spPr>
          <a:xfrm>
            <a:off x="175500" y="3418527"/>
            <a:ext cx="4359481" cy="2042337"/>
          </a:xfrm>
          <a:prstGeom prst="rect">
            <a:avLst/>
          </a:prstGeom>
        </p:spPr>
      </p:pic>
      <p:sp>
        <p:nvSpPr>
          <p:cNvPr id="18" name="Ok: Aşağı 17">
            <a:extLst>
              <a:ext uri="{FF2B5EF4-FFF2-40B4-BE49-F238E27FC236}">
                <a16:creationId xmlns:a16="http://schemas.microsoft.com/office/drawing/2014/main" id="{D89121B0-EF89-A8E9-7DC8-DBAF44A98D84}"/>
              </a:ext>
            </a:extLst>
          </p:cNvPr>
          <p:cNvSpPr/>
          <p:nvPr/>
        </p:nvSpPr>
        <p:spPr>
          <a:xfrm>
            <a:off x="1322340" y="2667000"/>
            <a:ext cx="240402" cy="838200"/>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19" name="Resim 18">
            <a:extLst>
              <a:ext uri="{FF2B5EF4-FFF2-40B4-BE49-F238E27FC236}">
                <a16:creationId xmlns:a16="http://schemas.microsoft.com/office/drawing/2014/main" id="{E58ACD17-A274-79DD-4E70-4B7E737A15AF}"/>
              </a:ext>
            </a:extLst>
          </p:cNvPr>
          <p:cNvPicPr>
            <a:picLocks noChangeAspect="1"/>
          </p:cNvPicPr>
          <p:nvPr/>
        </p:nvPicPr>
        <p:blipFill>
          <a:blip r:embed="rId3"/>
          <a:stretch>
            <a:fillRect/>
          </a:stretch>
        </p:blipFill>
        <p:spPr>
          <a:xfrm>
            <a:off x="4206652" y="4391228"/>
            <a:ext cx="4877223" cy="2408129"/>
          </a:xfrm>
          <a:prstGeom prst="rect">
            <a:avLst/>
          </a:prstGeom>
        </p:spPr>
      </p:pic>
      <p:sp>
        <p:nvSpPr>
          <p:cNvPr id="20" name="Ok: Aşağı 19">
            <a:extLst>
              <a:ext uri="{FF2B5EF4-FFF2-40B4-BE49-F238E27FC236}">
                <a16:creationId xmlns:a16="http://schemas.microsoft.com/office/drawing/2014/main" id="{550E7E42-6EC3-37FC-8849-3BD29AED4B57}"/>
              </a:ext>
            </a:extLst>
          </p:cNvPr>
          <p:cNvSpPr/>
          <p:nvPr/>
        </p:nvSpPr>
        <p:spPr>
          <a:xfrm rot="19258735">
            <a:off x="5465820" y="2755254"/>
            <a:ext cx="233040" cy="1868399"/>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k: Aşağı 20">
            <a:extLst>
              <a:ext uri="{FF2B5EF4-FFF2-40B4-BE49-F238E27FC236}">
                <a16:creationId xmlns:a16="http://schemas.microsoft.com/office/drawing/2014/main" id="{8B6C35B0-97FD-7216-AEC1-7D33C1871C6E}"/>
              </a:ext>
            </a:extLst>
          </p:cNvPr>
          <p:cNvSpPr/>
          <p:nvPr/>
        </p:nvSpPr>
        <p:spPr>
          <a:xfrm>
            <a:off x="7403256" y="2667000"/>
            <a:ext cx="291867" cy="2404936"/>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41848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E00039C-CFA1-D7F2-F0C3-9FE72B352BC6}"/>
              </a:ext>
            </a:extLst>
          </p:cNvPr>
          <p:cNvPicPr>
            <a:picLocks noChangeAspect="1"/>
          </p:cNvPicPr>
          <p:nvPr/>
        </p:nvPicPr>
        <p:blipFill>
          <a:blip r:embed="rId3"/>
          <a:srcRect l="19166" t="24814" r="15833" b="34373"/>
          <a:stretch>
            <a:fillRect/>
          </a:stretch>
        </p:blipFill>
        <p:spPr>
          <a:xfrm>
            <a:off x="0" y="0"/>
            <a:ext cx="9144000" cy="3810000"/>
          </a:xfrm>
          <a:prstGeom prst="rect">
            <a:avLst/>
          </a:prstGeom>
        </p:spPr>
      </p:pic>
      <p:pic>
        <p:nvPicPr>
          <p:cNvPr id="2" name="Resim 1">
            <a:extLst>
              <a:ext uri="{FF2B5EF4-FFF2-40B4-BE49-F238E27FC236}">
                <a16:creationId xmlns:a16="http://schemas.microsoft.com/office/drawing/2014/main" id="{11368BC6-643E-82ED-5A7A-8A455655F956}"/>
              </a:ext>
            </a:extLst>
          </p:cNvPr>
          <p:cNvPicPr>
            <a:picLocks noChangeAspect="1"/>
          </p:cNvPicPr>
          <p:nvPr/>
        </p:nvPicPr>
        <p:blipFill>
          <a:blip r:embed="rId4"/>
          <a:srcRect l="12500" t="27500" r="8333" b="27500"/>
          <a:stretch>
            <a:fillRect/>
          </a:stretch>
        </p:blipFill>
        <p:spPr>
          <a:xfrm>
            <a:off x="0" y="4648200"/>
            <a:ext cx="5410200" cy="2194560"/>
          </a:xfrm>
          <a:prstGeom prst="rect">
            <a:avLst/>
          </a:prstGeom>
        </p:spPr>
      </p:pic>
      <p:pic>
        <p:nvPicPr>
          <p:cNvPr id="4" name="Resim 3">
            <a:extLst>
              <a:ext uri="{FF2B5EF4-FFF2-40B4-BE49-F238E27FC236}">
                <a16:creationId xmlns:a16="http://schemas.microsoft.com/office/drawing/2014/main" id="{E5ADDBDE-15EF-84B8-8930-84864398774F}"/>
              </a:ext>
            </a:extLst>
          </p:cNvPr>
          <p:cNvPicPr>
            <a:picLocks noChangeAspect="1"/>
          </p:cNvPicPr>
          <p:nvPr/>
        </p:nvPicPr>
        <p:blipFill>
          <a:blip r:embed="rId5"/>
          <a:srcRect l="15000" t="23750" r="35000" b="20000"/>
          <a:stretch>
            <a:fillRect/>
          </a:stretch>
        </p:blipFill>
        <p:spPr>
          <a:xfrm>
            <a:off x="4572000" y="3810000"/>
            <a:ext cx="4572000" cy="3048000"/>
          </a:xfrm>
          <a:prstGeom prst="rect">
            <a:avLst/>
          </a:prstGeom>
        </p:spPr>
      </p:pic>
    </p:spTree>
    <p:extLst>
      <p:ext uri="{BB962C8B-B14F-4D97-AF65-F5344CB8AC3E}">
        <p14:creationId xmlns:p14="http://schemas.microsoft.com/office/powerpoint/2010/main" val="93631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19D2F3AC-C5D9-DCE4-2214-4F17D5EC0C62}"/>
              </a:ext>
            </a:extLst>
          </p:cNvPr>
          <p:cNvGraphicFramePr>
            <a:graphicFrameLocks noGrp="1"/>
          </p:cNvGraphicFramePr>
          <p:nvPr>
            <p:ph idx="4294967295"/>
            <p:extLst>
              <p:ext uri="{D42A27DB-BD31-4B8C-83A1-F6EECF244321}">
                <p14:modId xmlns:p14="http://schemas.microsoft.com/office/powerpoint/2010/main" val="1147723691"/>
              </p:ext>
            </p:extLst>
          </p:nvPr>
        </p:nvGraphicFramePr>
        <p:xfrm>
          <a:off x="304800" y="1446604"/>
          <a:ext cx="8313055" cy="3964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ayt Numarası Yer Tutucusu 9">
            <a:extLst>
              <a:ext uri="{FF2B5EF4-FFF2-40B4-BE49-F238E27FC236}">
                <a16:creationId xmlns:a16="http://schemas.microsoft.com/office/drawing/2014/main" id="{541991DD-67B8-31D1-40E2-CD9DB7BC1077}"/>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12</a:t>
            </a:fld>
            <a:endParaRPr lang="tr-TR">
              <a:solidFill>
                <a:prstClr val="black">
                  <a:tint val="75000"/>
                </a:prstClr>
              </a:solidFill>
              <a:latin typeface="Calibri" panose="020F0502020204030204"/>
            </a:endParaRPr>
          </a:p>
        </p:txBody>
      </p:sp>
    </p:spTree>
    <p:extLst>
      <p:ext uri="{BB962C8B-B14F-4D97-AF65-F5344CB8AC3E}">
        <p14:creationId xmlns:p14="http://schemas.microsoft.com/office/powerpoint/2010/main" val="4043718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D103C89D-65F6-52C4-59CE-360669BBB7D5}"/>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13</a:t>
            </a:fld>
            <a:endParaRPr lang="tr-TR" dirty="0">
              <a:solidFill>
                <a:prstClr val="black">
                  <a:tint val="75000"/>
                </a:prstClr>
              </a:solidFill>
              <a:latin typeface="Calibri" panose="020F0502020204030204"/>
            </a:endParaRPr>
          </a:p>
        </p:txBody>
      </p:sp>
      <p:sp>
        <p:nvSpPr>
          <p:cNvPr id="2" name="Dikdörtgen 1">
            <a:extLst>
              <a:ext uri="{FF2B5EF4-FFF2-40B4-BE49-F238E27FC236}">
                <a16:creationId xmlns:a16="http://schemas.microsoft.com/office/drawing/2014/main" id="{42471502-AE50-8456-714E-22B4E246697F}"/>
              </a:ext>
            </a:extLst>
          </p:cNvPr>
          <p:cNvSpPr/>
          <p:nvPr/>
        </p:nvSpPr>
        <p:spPr>
          <a:xfrm>
            <a:off x="690520" y="4595887"/>
            <a:ext cx="2006264" cy="693336"/>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tr-TR" sz="1350" dirty="0">
                <a:solidFill>
                  <a:srgbClr val="000000"/>
                </a:solidFill>
                <a:latin typeface="Times New Roman" panose="02020603050405020304" pitchFamily="18" charset="0"/>
              </a:rPr>
              <a:t>Tütün dumanında 7000’den fazla kimyasal madde vardır.</a:t>
            </a:r>
            <a:endParaRPr lang="tr-TR" sz="1350" dirty="0">
              <a:solidFill>
                <a:prstClr val="white"/>
              </a:solidFill>
              <a:latin typeface="Calibri" panose="020F0502020204030204"/>
            </a:endParaRPr>
          </a:p>
        </p:txBody>
      </p:sp>
      <p:sp>
        <p:nvSpPr>
          <p:cNvPr id="5" name="Dikdörtgen 4">
            <a:extLst>
              <a:ext uri="{FF2B5EF4-FFF2-40B4-BE49-F238E27FC236}">
                <a16:creationId xmlns:a16="http://schemas.microsoft.com/office/drawing/2014/main" id="{2839F3C6-BFD7-3169-8FC3-0270BC70CB0A}"/>
              </a:ext>
            </a:extLst>
          </p:cNvPr>
          <p:cNvSpPr/>
          <p:nvPr/>
        </p:nvSpPr>
        <p:spPr>
          <a:xfrm>
            <a:off x="2971800" y="5676079"/>
            <a:ext cx="2615084" cy="299681"/>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tr-TR" sz="2000" dirty="0">
                <a:solidFill>
                  <a:srgbClr val="000000"/>
                </a:solidFill>
                <a:latin typeface="Times New Roman" panose="02020603050405020304" pitchFamily="18" charset="0"/>
              </a:rPr>
              <a:t>250’si zararlıdır.</a:t>
            </a:r>
            <a:endParaRPr lang="tr-TR" sz="2000" dirty="0">
              <a:solidFill>
                <a:prstClr val="white"/>
              </a:solidFill>
              <a:latin typeface="Calibri" panose="020F0502020204030204"/>
            </a:endParaRPr>
          </a:p>
        </p:txBody>
      </p:sp>
      <p:sp>
        <p:nvSpPr>
          <p:cNvPr id="6" name="Ok: Sağ 5">
            <a:extLst>
              <a:ext uri="{FF2B5EF4-FFF2-40B4-BE49-F238E27FC236}">
                <a16:creationId xmlns:a16="http://schemas.microsoft.com/office/drawing/2014/main" id="{716AAD38-AA5B-ED13-56CA-B17256C74842}"/>
              </a:ext>
            </a:extLst>
          </p:cNvPr>
          <p:cNvSpPr/>
          <p:nvPr/>
        </p:nvSpPr>
        <p:spPr>
          <a:xfrm rot="2685589">
            <a:off x="2580606" y="5033825"/>
            <a:ext cx="1415940" cy="253040"/>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tr-TR" sz="1350">
              <a:solidFill>
                <a:prstClr val="white"/>
              </a:solidFill>
              <a:latin typeface="Calibri" panose="020F0502020204030204"/>
            </a:endParaRPr>
          </a:p>
        </p:txBody>
      </p:sp>
      <p:sp>
        <p:nvSpPr>
          <p:cNvPr id="7" name="Dikdörtgen 6">
            <a:extLst>
              <a:ext uri="{FF2B5EF4-FFF2-40B4-BE49-F238E27FC236}">
                <a16:creationId xmlns:a16="http://schemas.microsoft.com/office/drawing/2014/main" id="{59776280-23B7-4E55-8FE0-2091EA4EB7B6}"/>
              </a:ext>
            </a:extLst>
          </p:cNvPr>
          <p:cNvSpPr/>
          <p:nvPr/>
        </p:nvSpPr>
        <p:spPr>
          <a:xfrm>
            <a:off x="5586884" y="4639445"/>
            <a:ext cx="2458370" cy="60622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tr-TR" sz="1350" b="1" dirty="0">
                <a:solidFill>
                  <a:schemeClr val="tx1"/>
                </a:solidFill>
                <a:latin typeface="Times New Roman" panose="02020603050405020304" pitchFamily="18" charset="0"/>
              </a:rPr>
              <a:t>50’den fazlası  kansere neden olur.</a:t>
            </a:r>
            <a:endParaRPr lang="tr-TR" sz="1350" b="1" dirty="0">
              <a:solidFill>
                <a:schemeClr val="tx1"/>
              </a:solidFill>
              <a:latin typeface="Calibri" panose="020F0502020204030204"/>
            </a:endParaRPr>
          </a:p>
        </p:txBody>
      </p:sp>
      <p:sp>
        <p:nvSpPr>
          <p:cNvPr id="8" name="Ok: Aşağı 7">
            <a:extLst>
              <a:ext uri="{FF2B5EF4-FFF2-40B4-BE49-F238E27FC236}">
                <a16:creationId xmlns:a16="http://schemas.microsoft.com/office/drawing/2014/main" id="{0BD39AB8-E929-99EF-27BB-C83ACB713E0D}"/>
              </a:ext>
            </a:extLst>
          </p:cNvPr>
          <p:cNvSpPr/>
          <p:nvPr/>
        </p:nvSpPr>
        <p:spPr>
          <a:xfrm rot="13117235">
            <a:off x="4936005" y="4542570"/>
            <a:ext cx="268016" cy="1260294"/>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tr-TR" sz="1350">
              <a:solidFill>
                <a:prstClr val="white"/>
              </a:solidFill>
              <a:latin typeface="Calibri" panose="020F0502020204030204"/>
            </a:endParaRPr>
          </a:p>
        </p:txBody>
      </p:sp>
      <p:pic>
        <p:nvPicPr>
          <p:cNvPr id="11" name="Resim 10">
            <a:extLst>
              <a:ext uri="{FF2B5EF4-FFF2-40B4-BE49-F238E27FC236}">
                <a16:creationId xmlns:a16="http://schemas.microsoft.com/office/drawing/2014/main" id="{8CD85573-0D12-4716-B150-B7232C813E7B}"/>
              </a:ext>
            </a:extLst>
          </p:cNvPr>
          <p:cNvPicPr>
            <a:picLocks noChangeAspect="1"/>
          </p:cNvPicPr>
          <p:nvPr/>
        </p:nvPicPr>
        <p:blipFill>
          <a:blip r:embed="rId3"/>
          <a:srcRect l="43324" t="29829" r="11409" b="17673"/>
          <a:stretch>
            <a:fillRect/>
          </a:stretch>
        </p:blipFill>
        <p:spPr>
          <a:xfrm>
            <a:off x="1447800" y="304801"/>
            <a:ext cx="6324600" cy="4218436"/>
          </a:xfrm>
          <a:prstGeom prst="rect">
            <a:avLst/>
          </a:prstGeom>
        </p:spPr>
      </p:pic>
    </p:spTree>
    <p:extLst>
      <p:ext uri="{BB962C8B-B14F-4D97-AF65-F5344CB8AC3E}">
        <p14:creationId xmlns:p14="http://schemas.microsoft.com/office/powerpoint/2010/main" val="3784638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A35AB0B6-B022-5C10-3160-CCFE80DC71A2}"/>
              </a:ext>
            </a:extLst>
          </p:cNvPr>
          <p:cNvGraphicFramePr/>
          <p:nvPr>
            <p:extLst>
              <p:ext uri="{D42A27DB-BD31-4B8C-83A1-F6EECF244321}">
                <p14:modId xmlns:p14="http://schemas.microsoft.com/office/powerpoint/2010/main" val="2882888756"/>
              </p:ext>
            </p:extLst>
          </p:nvPr>
        </p:nvGraphicFramePr>
        <p:xfrm>
          <a:off x="118965" y="457200"/>
          <a:ext cx="8852419"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a:extLst>
              <a:ext uri="{FF2B5EF4-FFF2-40B4-BE49-F238E27FC236}">
                <a16:creationId xmlns:a16="http://schemas.microsoft.com/office/drawing/2014/main" id="{481F5E00-ED6E-06A1-5538-4738196E1372}"/>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14</a:t>
            </a:fld>
            <a:endParaRPr lang="tr-TR">
              <a:solidFill>
                <a:prstClr val="black">
                  <a:tint val="75000"/>
                </a:prstClr>
              </a:solidFill>
              <a:latin typeface="Calibri" panose="020F0502020204030204"/>
            </a:endParaRPr>
          </a:p>
        </p:txBody>
      </p:sp>
    </p:spTree>
    <p:extLst>
      <p:ext uri="{BB962C8B-B14F-4D97-AF65-F5344CB8AC3E}">
        <p14:creationId xmlns:p14="http://schemas.microsoft.com/office/powerpoint/2010/main" val="2727805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8FF2FFC5-74F8-002D-BF34-6E8C0D6E9ED2}"/>
              </a:ext>
            </a:extLst>
          </p:cNvPr>
          <p:cNvGraphicFramePr/>
          <p:nvPr>
            <p:extLst>
              <p:ext uri="{D42A27DB-BD31-4B8C-83A1-F6EECF244321}">
                <p14:modId xmlns:p14="http://schemas.microsoft.com/office/powerpoint/2010/main" val="1766733335"/>
              </p:ext>
            </p:extLst>
          </p:nvPr>
        </p:nvGraphicFramePr>
        <p:xfrm>
          <a:off x="412878" y="457201"/>
          <a:ext cx="7969122"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a:extLst>
              <a:ext uri="{FF2B5EF4-FFF2-40B4-BE49-F238E27FC236}">
                <a16:creationId xmlns:a16="http://schemas.microsoft.com/office/drawing/2014/main" id="{FA84309D-400C-C0C1-2BBA-3C2E1C0A72D6}"/>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345024" y="3730128"/>
            <a:ext cx="2848170" cy="1899730"/>
          </a:xfrm>
          <a:prstGeom prst="rect">
            <a:avLst/>
          </a:prstGeom>
        </p:spPr>
      </p:pic>
      <p:sp>
        <p:nvSpPr>
          <p:cNvPr id="8" name="Slayt Numarası Yer Tutucusu 7">
            <a:extLst>
              <a:ext uri="{FF2B5EF4-FFF2-40B4-BE49-F238E27FC236}">
                <a16:creationId xmlns:a16="http://schemas.microsoft.com/office/drawing/2014/main" id="{D930F261-7CAF-4862-0C89-E782158F1975}"/>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15</a:t>
            </a:fld>
            <a:endParaRPr lang="tr-TR">
              <a:solidFill>
                <a:prstClr val="black">
                  <a:tint val="75000"/>
                </a:prstClr>
              </a:solidFill>
              <a:latin typeface="Calibri" panose="020F0502020204030204"/>
            </a:endParaRPr>
          </a:p>
        </p:txBody>
      </p:sp>
    </p:spTree>
    <p:extLst>
      <p:ext uri="{BB962C8B-B14F-4D97-AF65-F5344CB8AC3E}">
        <p14:creationId xmlns:p14="http://schemas.microsoft.com/office/powerpoint/2010/main" val="543048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BC76A2C-086B-1BD9-D7E7-03DE092BC022}"/>
              </a:ext>
            </a:extLst>
          </p:cNvPr>
          <p:cNvSpPr/>
          <p:nvPr/>
        </p:nvSpPr>
        <p:spPr>
          <a:xfrm>
            <a:off x="3405494" y="1270280"/>
            <a:ext cx="2333011" cy="577081"/>
          </a:xfrm>
          <a:prstGeom prst="rect">
            <a:avLst/>
          </a:prstGeom>
          <a:noFill/>
        </p:spPr>
        <p:txBody>
          <a:bodyPr wrap="none" lIns="68580" tIns="34290" rIns="68580" bIns="34290">
            <a:spAutoFit/>
          </a:bodyPr>
          <a:lstStyle/>
          <a:p>
            <a:pPr algn="ctr" defTabSz="685800"/>
            <a:r>
              <a:rPr lang="tr-TR" sz="3300" b="1" dirty="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latin typeface="Times New Roman" panose="02020603050405020304" pitchFamily="18" charset="0"/>
              </a:rPr>
              <a:t>Pasif içicilik</a:t>
            </a:r>
            <a:endParaRPr lang="tr-TR" sz="3300" b="1" dirty="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latin typeface="Calibri" panose="020F0502020204030204"/>
            </a:endParaRPr>
          </a:p>
        </p:txBody>
      </p:sp>
      <p:pic>
        <p:nvPicPr>
          <p:cNvPr id="5" name="Resim 4">
            <a:extLst>
              <a:ext uri="{FF2B5EF4-FFF2-40B4-BE49-F238E27FC236}">
                <a16:creationId xmlns:a16="http://schemas.microsoft.com/office/drawing/2014/main" id="{576785A6-D1E7-CE49-1099-82DFF837A9E2}"/>
              </a:ext>
            </a:extLst>
          </p:cNvPr>
          <p:cNvPicPr>
            <a:picLocks noChangeAspect="1"/>
          </p:cNvPicPr>
          <p:nvPr/>
        </p:nvPicPr>
        <p:blipFill rotWithShape="1">
          <a:blip r:embed="rId3"/>
          <a:srcRect l="10332" t="28708" r="3954" b="21496"/>
          <a:stretch/>
        </p:blipFill>
        <p:spPr>
          <a:xfrm>
            <a:off x="228600" y="1847361"/>
            <a:ext cx="8839200" cy="4508990"/>
          </a:xfrm>
          <a:prstGeom prst="rect">
            <a:avLst/>
          </a:prstGeom>
        </p:spPr>
      </p:pic>
      <p:sp>
        <p:nvSpPr>
          <p:cNvPr id="6" name="Ok: Sağ 5">
            <a:extLst>
              <a:ext uri="{FF2B5EF4-FFF2-40B4-BE49-F238E27FC236}">
                <a16:creationId xmlns:a16="http://schemas.microsoft.com/office/drawing/2014/main" id="{07C5A8A6-1270-49C5-CED5-0329DB7959C5}"/>
              </a:ext>
            </a:extLst>
          </p:cNvPr>
          <p:cNvSpPr/>
          <p:nvPr/>
        </p:nvSpPr>
        <p:spPr>
          <a:xfrm>
            <a:off x="5649127" y="2984630"/>
            <a:ext cx="1831691" cy="342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tr-TR" sz="1350">
              <a:solidFill>
                <a:prstClr val="white"/>
              </a:solidFill>
              <a:latin typeface="Calibri" panose="020F0502020204030204"/>
            </a:endParaRPr>
          </a:p>
        </p:txBody>
      </p:sp>
      <p:cxnSp>
        <p:nvCxnSpPr>
          <p:cNvPr id="9" name="Bağlayıcı: Dirsek 8">
            <a:extLst>
              <a:ext uri="{FF2B5EF4-FFF2-40B4-BE49-F238E27FC236}">
                <a16:creationId xmlns:a16="http://schemas.microsoft.com/office/drawing/2014/main" id="{713B49FA-47F3-1B26-A5D2-D5B458E23BA8}"/>
              </a:ext>
            </a:extLst>
          </p:cNvPr>
          <p:cNvCxnSpPr/>
          <p:nvPr/>
        </p:nvCxnSpPr>
        <p:spPr>
          <a:xfrm>
            <a:off x="4907902" y="3646638"/>
            <a:ext cx="3100096" cy="38488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Slayt Numarası Yer Tutucusu 9">
            <a:extLst>
              <a:ext uri="{FF2B5EF4-FFF2-40B4-BE49-F238E27FC236}">
                <a16:creationId xmlns:a16="http://schemas.microsoft.com/office/drawing/2014/main" id="{D9A80240-C7F0-0F9D-5BF0-5A7B49360E4F}"/>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16</a:t>
            </a:fld>
            <a:endParaRPr lang="tr-TR">
              <a:solidFill>
                <a:prstClr val="black">
                  <a:tint val="75000"/>
                </a:prstClr>
              </a:solidFill>
              <a:latin typeface="Calibri" panose="020F0502020204030204"/>
            </a:endParaRPr>
          </a:p>
        </p:txBody>
      </p:sp>
      <p:pic>
        <p:nvPicPr>
          <p:cNvPr id="4" name="Grafik 3" descr="Kurşun kalem">
            <a:extLst>
              <a:ext uri="{FF2B5EF4-FFF2-40B4-BE49-F238E27FC236}">
                <a16:creationId xmlns:a16="http://schemas.microsoft.com/office/drawing/2014/main" id="{726030FD-794E-98F4-233C-EF36CDD815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87089" y="2824313"/>
            <a:ext cx="914400" cy="914400"/>
          </a:xfrm>
          <a:prstGeom prst="rect">
            <a:avLst/>
          </a:prstGeom>
        </p:spPr>
      </p:pic>
    </p:spTree>
    <p:extLst>
      <p:ext uri="{BB962C8B-B14F-4D97-AF65-F5344CB8AC3E}">
        <p14:creationId xmlns:p14="http://schemas.microsoft.com/office/powerpoint/2010/main" val="3478862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9900B61-E09C-6022-4E78-650C7EBBDFA7}"/>
              </a:ext>
            </a:extLst>
          </p:cNvPr>
          <p:cNvPicPr>
            <a:picLocks noChangeAspect="1"/>
          </p:cNvPicPr>
          <p:nvPr/>
        </p:nvPicPr>
        <p:blipFill rotWithShape="1">
          <a:blip r:embed="rId2"/>
          <a:srcRect l="48444" t="44353" r="10765" b="7211"/>
          <a:stretch/>
        </p:blipFill>
        <p:spPr>
          <a:xfrm>
            <a:off x="914400" y="762000"/>
            <a:ext cx="7315200" cy="4245041"/>
          </a:xfrm>
          <a:prstGeom prst="rect">
            <a:avLst/>
          </a:prstGeom>
        </p:spPr>
      </p:pic>
      <p:sp>
        <p:nvSpPr>
          <p:cNvPr id="5" name="Slayt Numarası Yer Tutucusu 4">
            <a:extLst>
              <a:ext uri="{FF2B5EF4-FFF2-40B4-BE49-F238E27FC236}">
                <a16:creationId xmlns:a16="http://schemas.microsoft.com/office/drawing/2014/main" id="{8279B2BC-C58D-3CAB-FA9A-64F6C9807686}"/>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17</a:t>
            </a:fld>
            <a:endParaRPr lang="tr-TR">
              <a:solidFill>
                <a:prstClr val="black">
                  <a:tint val="75000"/>
                </a:prstClr>
              </a:solidFill>
              <a:latin typeface="Calibri" panose="020F0502020204030204"/>
            </a:endParaRPr>
          </a:p>
        </p:txBody>
      </p:sp>
      <p:sp>
        <p:nvSpPr>
          <p:cNvPr id="6" name="Metin kutusu 5">
            <a:extLst>
              <a:ext uri="{FF2B5EF4-FFF2-40B4-BE49-F238E27FC236}">
                <a16:creationId xmlns:a16="http://schemas.microsoft.com/office/drawing/2014/main" id="{8B8DDB7A-2D70-E388-16DB-14D576695B14}"/>
              </a:ext>
            </a:extLst>
          </p:cNvPr>
          <p:cNvSpPr txBox="1"/>
          <p:nvPr/>
        </p:nvSpPr>
        <p:spPr>
          <a:xfrm>
            <a:off x="278842" y="4998110"/>
            <a:ext cx="8644094" cy="1569660"/>
          </a:xfrm>
          <a:prstGeom prst="rect">
            <a:avLst/>
          </a:prstGeom>
          <a:solidFill>
            <a:schemeClr val="accent6">
              <a:lumMod val="40000"/>
              <a:lumOff val="60000"/>
            </a:schemeClr>
          </a:solidFill>
        </p:spPr>
        <p:txBody>
          <a:bodyPr wrap="square">
            <a:spAutoFit/>
          </a:bodyPr>
          <a:lstStyle/>
          <a:p>
            <a:pPr algn="ctr" defTabSz="685800"/>
            <a:r>
              <a:rPr lang="tr-TR" sz="2400" dirty="0">
                <a:solidFill>
                  <a:srgbClr val="252525"/>
                </a:solidFill>
                <a:latin typeface="Poppins" panose="00000500000000000000" pitchFamily="2" charset="-94"/>
              </a:rPr>
              <a:t>Başkalarının tütün dumanına sadece </a:t>
            </a:r>
            <a:r>
              <a:rPr lang="tr-TR" sz="2400" b="1" dirty="0">
                <a:solidFill>
                  <a:srgbClr val="252525"/>
                </a:solidFill>
                <a:latin typeface="Poppins" panose="00000500000000000000" pitchFamily="2" charset="-94"/>
              </a:rPr>
              <a:t>5 dakika maruz kalmanın bile kalp krizlerini tetikleyebildiği kanıtlanmış</a:t>
            </a:r>
            <a:r>
              <a:rPr lang="tr-TR" sz="2400" dirty="0">
                <a:solidFill>
                  <a:srgbClr val="252525"/>
                </a:solidFill>
                <a:latin typeface="Poppins" panose="00000500000000000000" pitchFamily="2" charset="-94"/>
              </a:rPr>
              <a:t>tır. Süre uzadıkça bu risk katlanarak artmaktadır.</a:t>
            </a:r>
          </a:p>
        </p:txBody>
      </p:sp>
    </p:spTree>
    <p:extLst>
      <p:ext uri="{BB962C8B-B14F-4D97-AF65-F5344CB8AC3E}">
        <p14:creationId xmlns:p14="http://schemas.microsoft.com/office/powerpoint/2010/main" val="1295805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C0FFC105-B5B1-4093-3204-48D21DF99DFC}"/>
              </a:ext>
            </a:extLst>
          </p:cNvPr>
          <p:cNvSpPr>
            <a:spLocks noGrp="1"/>
          </p:cNvSpPr>
          <p:nvPr>
            <p:ph type="sldNum" sz="quarter" idx="12"/>
          </p:nvPr>
        </p:nvSpPr>
        <p:spPr/>
        <p:txBody>
          <a:bodyPr/>
          <a:lstStyle/>
          <a:p>
            <a:fld id="{C06B7DE4-F5E4-4AAE-8E6E-FED726DA8A42}" type="slidenum">
              <a:rPr lang="tr-TR" smtClean="0"/>
              <a:t>18</a:t>
            </a:fld>
            <a:endParaRPr lang="tr-TR"/>
          </a:p>
        </p:txBody>
      </p:sp>
      <p:pic>
        <p:nvPicPr>
          <p:cNvPr id="4" name="Resim 3">
            <a:extLst>
              <a:ext uri="{FF2B5EF4-FFF2-40B4-BE49-F238E27FC236}">
                <a16:creationId xmlns:a16="http://schemas.microsoft.com/office/drawing/2014/main" id="{2A299777-C775-6B1E-0C04-1B561AF9FD10}"/>
              </a:ext>
            </a:extLst>
          </p:cNvPr>
          <p:cNvPicPr>
            <a:picLocks noChangeAspect="1"/>
          </p:cNvPicPr>
          <p:nvPr/>
        </p:nvPicPr>
        <p:blipFill>
          <a:blip r:embed="rId3"/>
          <a:stretch>
            <a:fillRect/>
          </a:stretch>
        </p:blipFill>
        <p:spPr>
          <a:xfrm>
            <a:off x="15240" y="-35560"/>
            <a:ext cx="9144000" cy="6096000"/>
          </a:xfrm>
          <a:prstGeom prst="rect">
            <a:avLst/>
          </a:prstGeom>
        </p:spPr>
      </p:pic>
      <p:pic>
        <p:nvPicPr>
          <p:cNvPr id="3" name="Resim 2">
            <a:extLst>
              <a:ext uri="{FF2B5EF4-FFF2-40B4-BE49-F238E27FC236}">
                <a16:creationId xmlns:a16="http://schemas.microsoft.com/office/drawing/2014/main" id="{F6168398-6610-F772-053E-08E2FFE62E53}"/>
              </a:ext>
            </a:extLst>
          </p:cNvPr>
          <p:cNvPicPr>
            <a:picLocks noChangeAspect="1"/>
          </p:cNvPicPr>
          <p:nvPr/>
        </p:nvPicPr>
        <p:blipFill>
          <a:blip r:embed="rId4"/>
          <a:srcRect l="67091"/>
          <a:stretch>
            <a:fillRect/>
          </a:stretch>
        </p:blipFill>
        <p:spPr>
          <a:xfrm>
            <a:off x="7239000" y="3926384"/>
            <a:ext cx="1879600" cy="2612529"/>
          </a:xfrm>
          <a:prstGeom prst="rect">
            <a:avLst/>
          </a:prstGeom>
        </p:spPr>
      </p:pic>
      <p:sp>
        <p:nvSpPr>
          <p:cNvPr id="6" name="Metin kutusu 5">
            <a:extLst>
              <a:ext uri="{FF2B5EF4-FFF2-40B4-BE49-F238E27FC236}">
                <a16:creationId xmlns:a16="http://schemas.microsoft.com/office/drawing/2014/main" id="{0428FB72-245C-24FE-FAE8-CEB8C3A520CF}"/>
              </a:ext>
            </a:extLst>
          </p:cNvPr>
          <p:cNvSpPr txBox="1"/>
          <p:nvPr/>
        </p:nvSpPr>
        <p:spPr>
          <a:xfrm>
            <a:off x="609600" y="4876800"/>
            <a:ext cx="6172200" cy="646331"/>
          </a:xfrm>
          <a:prstGeom prst="rect">
            <a:avLst/>
          </a:prstGeom>
          <a:noFill/>
        </p:spPr>
        <p:txBody>
          <a:bodyPr wrap="square">
            <a:spAutoFit/>
          </a:bodyPr>
          <a:lstStyle/>
          <a:p>
            <a:r>
              <a:rPr lang="tr-TR" b="1" dirty="0"/>
              <a:t>Hastalık Kontrol Merkezi: 1 saatlik nargile seansı = 100 sigara (hatta 100–200 sigaralık duman hacmi)”</a:t>
            </a:r>
            <a:r>
              <a:rPr lang="tr-TR" dirty="0"/>
              <a:t> demektedir. </a:t>
            </a:r>
          </a:p>
        </p:txBody>
      </p:sp>
    </p:spTree>
    <p:extLst>
      <p:ext uri="{BB962C8B-B14F-4D97-AF65-F5344CB8AC3E}">
        <p14:creationId xmlns:p14="http://schemas.microsoft.com/office/powerpoint/2010/main" val="3268899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2DCD9A8A-0782-EEB4-3641-05E96F8387EA}"/>
              </a:ext>
            </a:extLst>
          </p:cNvPr>
          <p:cNvSpPr>
            <a:spLocks noGrp="1"/>
          </p:cNvSpPr>
          <p:nvPr>
            <p:ph type="sldNum" sz="quarter" idx="12"/>
          </p:nvPr>
        </p:nvSpPr>
        <p:spPr/>
        <p:txBody>
          <a:bodyPr/>
          <a:lstStyle/>
          <a:p>
            <a:fld id="{C06B7DE4-F5E4-4AAE-8E6E-FED726DA8A42}" type="slidenum">
              <a:rPr lang="tr-TR" smtClean="0"/>
              <a:t>19</a:t>
            </a:fld>
            <a:endParaRPr lang="tr-TR"/>
          </a:p>
        </p:txBody>
      </p:sp>
      <p:pic>
        <p:nvPicPr>
          <p:cNvPr id="4" name="Resim 3">
            <a:extLst>
              <a:ext uri="{FF2B5EF4-FFF2-40B4-BE49-F238E27FC236}">
                <a16:creationId xmlns:a16="http://schemas.microsoft.com/office/drawing/2014/main" id="{DF9BBDED-7739-5E41-4B73-ABC30677D2DA}"/>
              </a:ext>
            </a:extLst>
          </p:cNvPr>
          <p:cNvPicPr>
            <a:picLocks noChangeAspect="1"/>
          </p:cNvPicPr>
          <p:nvPr/>
        </p:nvPicPr>
        <p:blipFill>
          <a:blip r:embed="rId2"/>
          <a:srcRect l="33333" t="21851" r="11667" b="16667"/>
          <a:stretch>
            <a:fillRect/>
          </a:stretch>
        </p:blipFill>
        <p:spPr>
          <a:xfrm>
            <a:off x="914400" y="533400"/>
            <a:ext cx="7010400" cy="5029200"/>
          </a:xfrm>
          <a:prstGeom prst="rect">
            <a:avLst/>
          </a:prstGeom>
        </p:spPr>
      </p:pic>
    </p:spTree>
    <p:extLst>
      <p:ext uri="{BB962C8B-B14F-4D97-AF65-F5344CB8AC3E}">
        <p14:creationId xmlns:p14="http://schemas.microsoft.com/office/powerpoint/2010/main" val="2494570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F5B7382-D642-65EE-F52A-F143FEA38935}"/>
              </a:ext>
            </a:extLst>
          </p:cNvPr>
          <p:cNvPicPr>
            <a:picLocks noChangeAspect="1"/>
          </p:cNvPicPr>
          <p:nvPr/>
        </p:nvPicPr>
        <p:blipFill>
          <a:blip r:embed="rId3"/>
          <a:srcRect r="32743"/>
          <a:stretch>
            <a:fillRect/>
          </a:stretch>
        </p:blipFill>
        <p:spPr>
          <a:xfrm>
            <a:off x="228600" y="76200"/>
            <a:ext cx="4281170" cy="3886200"/>
          </a:xfrm>
          <a:prstGeom prst="rect">
            <a:avLst/>
          </a:prstGeom>
        </p:spPr>
      </p:pic>
      <p:sp>
        <p:nvSpPr>
          <p:cNvPr id="4" name="Metin kutusu 3">
            <a:extLst>
              <a:ext uri="{FF2B5EF4-FFF2-40B4-BE49-F238E27FC236}">
                <a16:creationId xmlns:a16="http://schemas.microsoft.com/office/drawing/2014/main" id="{0901A040-79E5-614D-02E0-21BDBE526437}"/>
              </a:ext>
            </a:extLst>
          </p:cNvPr>
          <p:cNvSpPr txBox="1"/>
          <p:nvPr/>
        </p:nvSpPr>
        <p:spPr>
          <a:xfrm>
            <a:off x="53034" y="4533750"/>
            <a:ext cx="4137966" cy="1754326"/>
          </a:xfrm>
          <a:prstGeom prst="rect">
            <a:avLst/>
          </a:prstGeom>
          <a:noFill/>
        </p:spPr>
        <p:txBody>
          <a:bodyPr wrap="square">
            <a:spAutoFit/>
          </a:bodyPr>
          <a:lstStyle/>
          <a:p>
            <a:r>
              <a:rPr lang="tr-TR" dirty="0"/>
              <a:t>Elektronik sigaradaki 1 kartuş ise cihaza göre değişmekle birlikte yaklaşık 1 paket sigaraya denk gelmektedir. </a:t>
            </a:r>
          </a:p>
          <a:p>
            <a:r>
              <a:rPr lang="tr-TR" dirty="0"/>
              <a:t>!!!Hem </a:t>
            </a:r>
            <a:r>
              <a:rPr lang="tr-TR" dirty="0">
                <a:highlight>
                  <a:srgbClr val="FFFF00"/>
                </a:highlight>
              </a:rPr>
              <a:t>ısıtılmış tütün (IQOS) </a:t>
            </a:r>
            <a:r>
              <a:rPr lang="tr-TR" dirty="0"/>
              <a:t>de hem de elektronik sigarada katkı maddeleri ve </a:t>
            </a:r>
            <a:r>
              <a:rPr lang="tr-TR" b="1" dirty="0"/>
              <a:t>aroma verici kimyasallar </a:t>
            </a:r>
            <a:r>
              <a:rPr lang="tr-TR" dirty="0"/>
              <a:t>bulunur.</a:t>
            </a:r>
          </a:p>
        </p:txBody>
      </p:sp>
      <p:pic>
        <p:nvPicPr>
          <p:cNvPr id="3" name="Resim 2">
            <a:extLst>
              <a:ext uri="{FF2B5EF4-FFF2-40B4-BE49-F238E27FC236}">
                <a16:creationId xmlns:a16="http://schemas.microsoft.com/office/drawing/2014/main" id="{2DAEC852-8733-C14D-DFAB-58406B350D1C}"/>
              </a:ext>
            </a:extLst>
          </p:cNvPr>
          <p:cNvPicPr>
            <a:picLocks noChangeAspect="1"/>
          </p:cNvPicPr>
          <p:nvPr/>
        </p:nvPicPr>
        <p:blipFill>
          <a:blip r:embed="rId4"/>
          <a:srcRect l="12500" t="31250" r="7500" b="42500"/>
          <a:stretch>
            <a:fillRect/>
          </a:stretch>
        </p:blipFill>
        <p:spPr>
          <a:xfrm>
            <a:off x="3657600" y="5562600"/>
            <a:ext cx="5557192" cy="1012320"/>
          </a:xfrm>
          <a:prstGeom prst="rect">
            <a:avLst/>
          </a:prstGeom>
        </p:spPr>
      </p:pic>
      <p:pic>
        <p:nvPicPr>
          <p:cNvPr id="5" name="Resim 4">
            <a:extLst>
              <a:ext uri="{FF2B5EF4-FFF2-40B4-BE49-F238E27FC236}">
                <a16:creationId xmlns:a16="http://schemas.microsoft.com/office/drawing/2014/main" id="{B272075A-D321-C18A-2270-2A1A354F701B}"/>
              </a:ext>
            </a:extLst>
          </p:cNvPr>
          <p:cNvPicPr>
            <a:picLocks noChangeAspect="1"/>
          </p:cNvPicPr>
          <p:nvPr/>
        </p:nvPicPr>
        <p:blipFill>
          <a:blip r:embed="rId5"/>
          <a:stretch>
            <a:fillRect/>
          </a:stretch>
        </p:blipFill>
        <p:spPr>
          <a:xfrm>
            <a:off x="457200" y="130839"/>
            <a:ext cx="4087166" cy="533400"/>
          </a:xfrm>
          <a:prstGeom prst="rect">
            <a:avLst/>
          </a:prstGeom>
        </p:spPr>
      </p:pic>
      <p:sp>
        <p:nvSpPr>
          <p:cNvPr id="7" name="Metin kutusu 6">
            <a:extLst>
              <a:ext uri="{FF2B5EF4-FFF2-40B4-BE49-F238E27FC236}">
                <a16:creationId xmlns:a16="http://schemas.microsoft.com/office/drawing/2014/main" id="{5A99B8F4-252E-CEBE-9265-35F40F62BAC9}"/>
              </a:ext>
            </a:extLst>
          </p:cNvPr>
          <p:cNvSpPr txBox="1"/>
          <p:nvPr/>
        </p:nvSpPr>
        <p:spPr>
          <a:xfrm>
            <a:off x="4544366" y="76200"/>
            <a:ext cx="4572000" cy="5078313"/>
          </a:xfrm>
          <a:prstGeom prst="rect">
            <a:avLst/>
          </a:prstGeom>
          <a:noFill/>
        </p:spPr>
        <p:txBody>
          <a:bodyPr wrap="square">
            <a:spAutoFit/>
          </a:bodyPr>
          <a:lstStyle/>
          <a:p>
            <a:pPr lvl="0"/>
            <a:r>
              <a:rPr lang="tr-TR" sz="1800" b="1" kern="1200" dirty="0">
                <a:solidFill>
                  <a:schemeClr val="tx1"/>
                </a:solidFill>
                <a:effectLst/>
                <a:latin typeface="+mn-lt"/>
                <a:ea typeface="+mn-ea"/>
                <a:cs typeface="+mn-cs"/>
              </a:rPr>
              <a:t>1- Isıtılan Tütün Ürünleri:</a:t>
            </a:r>
            <a:r>
              <a:rPr lang="tr-TR" sz="1800" kern="1200" dirty="0">
                <a:solidFill>
                  <a:schemeClr val="tx1"/>
                </a:solidFill>
                <a:effectLst/>
                <a:latin typeface="+mn-lt"/>
                <a:ea typeface="+mn-ea"/>
                <a:cs typeface="+mn-cs"/>
              </a:rPr>
              <a:t> "Isıt-ama-yakma" teknolojisini kullanır. Tütünü 900ºC gibi yüksek sıcaklıklarda yakmak yerine, 240ºC ile 350º C arasında </a:t>
            </a:r>
            <a:r>
              <a:rPr lang="tr-TR" sz="1800" kern="1200" dirty="0">
                <a:solidFill>
                  <a:schemeClr val="tx1"/>
                </a:solidFill>
                <a:effectLst/>
                <a:highlight>
                  <a:srgbClr val="C0C0C0"/>
                </a:highlight>
                <a:latin typeface="+mn-lt"/>
                <a:ea typeface="+mn-ea"/>
                <a:cs typeface="+mn-cs"/>
              </a:rPr>
              <a:t>ısıtarak nikotini ve tütün kokusunu açığa</a:t>
            </a:r>
            <a:r>
              <a:rPr lang="tr-TR" sz="1800" b="1" kern="1200" dirty="0">
                <a:solidFill>
                  <a:schemeClr val="tx1"/>
                </a:solidFill>
                <a:effectLst/>
                <a:latin typeface="+mn-lt"/>
                <a:ea typeface="+mn-ea"/>
                <a:cs typeface="+mn-cs"/>
              </a:rPr>
              <a:t> </a:t>
            </a:r>
            <a:r>
              <a:rPr lang="tr-TR" sz="1800" kern="1200" dirty="0">
                <a:solidFill>
                  <a:schemeClr val="tx1"/>
                </a:solidFill>
                <a:effectLst/>
                <a:latin typeface="+mn-lt"/>
                <a:ea typeface="+mn-ea"/>
                <a:cs typeface="+mn-cs"/>
              </a:rPr>
              <a:t>çıkarır. IQOS, </a:t>
            </a:r>
            <a:r>
              <a:rPr lang="tr-TR" sz="1800" kern="1200" dirty="0" err="1">
                <a:solidFill>
                  <a:schemeClr val="tx1"/>
                </a:solidFill>
                <a:effectLst/>
                <a:latin typeface="+mn-lt"/>
                <a:ea typeface="+mn-ea"/>
                <a:cs typeface="+mn-cs"/>
              </a:rPr>
              <a:t>Ploom</a:t>
            </a:r>
            <a:r>
              <a:rPr lang="tr-TR" sz="1800" kern="1200" dirty="0">
                <a:solidFill>
                  <a:schemeClr val="tx1"/>
                </a:solidFill>
                <a:effectLst/>
                <a:latin typeface="+mn-lt"/>
                <a:ea typeface="+mn-ea"/>
                <a:cs typeface="+mn-cs"/>
              </a:rPr>
              <a:t> ve </a:t>
            </a:r>
            <a:r>
              <a:rPr lang="tr-TR" sz="1800" kern="1200" dirty="0" err="1">
                <a:solidFill>
                  <a:schemeClr val="tx1"/>
                </a:solidFill>
                <a:effectLst/>
                <a:latin typeface="+mn-lt"/>
                <a:ea typeface="+mn-ea"/>
                <a:cs typeface="+mn-cs"/>
              </a:rPr>
              <a:t>Glo</a:t>
            </a:r>
            <a:r>
              <a:rPr lang="tr-TR" sz="1800" kern="1200" dirty="0">
                <a:solidFill>
                  <a:schemeClr val="tx1"/>
                </a:solidFill>
                <a:effectLst/>
                <a:latin typeface="+mn-lt"/>
                <a:ea typeface="+mn-ea"/>
                <a:cs typeface="+mn-cs"/>
              </a:rPr>
              <a:t> bu kategorideki yaygın ürünlerdir.</a:t>
            </a:r>
          </a:p>
          <a:p>
            <a:pPr lvl="0"/>
            <a:endParaRPr lang="tr-TR" sz="1800" kern="1200" dirty="0">
              <a:solidFill>
                <a:schemeClr val="tx1"/>
              </a:solidFill>
              <a:effectLst/>
              <a:latin typeface="+mn-lt"/>
              <a:ea typeface="+mn-ea"/>
              <a:cs typeface="+mn-cs"/>
            </a:endParaRPr>
          </a:p>
          <a:p>
            <a:r>
              <a:rPr lang="tr-TR" sz="1800" b="1" kern="1200" dirty="0">
                <a:solidFill>
                  <a:schemeClr val="tx1"/>
                </a:solidFill>
                <a:effectLst/>
                <a:latin typeface="+mn-lt"/>
                <a:ea typeface="+mn-ea"/>
                <a:cs typeface="+mn-cs"/>
              </a:rPr>
              <a:t>2- Elektronik Sigaralar (E-sigara) ve </a:t>
            </a:r>
            <a:r>
              <a:rPr lang="tr-TR" sz="1800" b="1" kern="1200" dirty="0" err="1">
                <a:solidFill>
                  <a:schemeClr val="tx1"/>
                </a:solidFill>
                <a:effectLst/>
                <a:latin typeface="+mn-lt"/>
                <a:ea typeface="+mn-ea"/>
                <a:cs typeface="+mn-cs"/>
              </a:rPr>
              <a:t>Pod</a:t>
            </a:r>
            <a:r>
              <a:rPr lang="tr-TR" sz="1800" b="1" kern="1200" dirty="0">
                <a:solidFill>
                  <a:schemeClr val="tx1"/>
                </a:solidFill>
                <a:effectLst/>
                <a:latin typeface="+mn-lt"/>
                <a:ea typeface="+mn-ea"/>
                <a:cs typeface="+mn-cs"/>
              </a:rPr>
              <a:t> Sistemler:</a:t>
            </a:r>
            <a:r>
              <a:rPr lang="tr-TR" sz="1800" kern="1200" dirty="0">
                <a:solidFill>
                  <a:schemeClr val="tx1"/>
                </a:solidFill>
                <a:effectLst/>
                <a:latin typeface="+mn-lt"/>
                <a:ea typeface="+mn-ea"/>
                <a:cs typeface="+mn-cs"/>
              </a:rPr>
              <a:t> Tütün yaprağı içermez; bunun yerine nikotin, propilen glikol, bitkisel gliserin ve aromalar içeren bir sıvıyı </a:t>
            </a:r>
            <a:r>
              <a:rPr lang="tr-TR" sz="1800" kern="1200" dirty="0">
                <a:solidFill>
                  <a:schemeClr val="tx1"/>
                </a:solidFill>
                <a:effectLst/>
                <a:highlight>
                  <a:srgbClr val="FF00FF"/>
                </a:highlight>
                <a:latin typeface="+mn-lt"/>
                <a:ea typeface="+mn-ea"/>
                <a:cs typeface="+mn-cs"/>
              </a:rPr>
              <a:t>pil gücüyle buharlaştırır.</a:t>
            </a:r>
            <a:r>
              <a:rPr lang="tr-TR" dirty="0">
                <a:highlight>
                  <a:srgbClr val="FF00FF"/>
                </a:highlight>
              </a:rPr>
              <a:t> </a:t>
            </a:r>
            <a:r>
              <a:rPr lang="tr-TR" dirty="0">
                <a:highlight>
                  <a:srgbClr val="00B0F0"/>
                </a:highlight>
              </a:rPr>
              <a:t>E-sigaralarda ve özellikle </a:t>
            </a:r>
            <a:r>
              <a:rPr lang="tr-TR" dirty="0" err="1">
                <a:highlight>
                  <a:srgbClr val="00B0F0"/>
                </a:highlight>
              </a:rPr>
              <a:t>pod</a:t>
            </a:r>
            <a:r>
              <a:rPr lang="tr-TR" dirty="0">
                <a:highlight>
                  <a:srgbClr val="00B0F0"/>
                </a:highlight>
              </a:rPr>
              <a:t> sistemlerde  </a:t>
            </a:r>
            <a:r>
              <a:rPr lang="tr-TR" b="1" dirty="0">
                <a:highlight>
                  <a:srgbClr val="00B0F0"/>
                </a:highlight>
              </a:rPr>
              <a:t>nikotin tuzları kullanılır. </a:t>
            </a:r>
          </a:p>
          <a:p>
            <a:endParaRPr lang="tr-TR" b="1" dirty="0">
              <a:highlight>
                <a:srgbClr val="00B0F0"/>
              </a:highlight>
            </a:endParaRPr>
          </a:p>
          <a:p>
            <a:r>
              <a:rPr lang="tr-TR" sz="1800" b="1" kern="1200" dirty="0">
                <a:solidFill>
                  <a:schemeClr val="tx1"/>
                </a:solidFill>
                <a:effectLst/>
                <a:latin typeface="+mn-lt"/>
                <a:ea typeface="+mn-ea"/>
                <a:cs typeface="+mn-cs"/>
              </a:rPr>
              <a:t>Nikotin Tuzları:</a:t>
            </a:r>
            <a:r>
              <a:rPr lang="tr-TR" sz="1800" kern="1200" dirty="0">
                <a:solidFill>
                  <a:schemeClr val="tx1"/>
                </a:solidFill>
                <a:effectLst/>
                <a:latin typeface="+mn-lt"/>
                <a:ea typeface="+mn-ea"/>
                <a:cs typeface="+mn-cs"/>
              </a:rPr>
              <a:t> </a:t>
            </a:r>
            <a:r>
              <a:rPr lang="tr-TR" dirty="0">
                <a:highlight>
                  <a:srgbClr val="00FF00"/>
                </a:highlight>
              </a:rPr>
              <a:t>N</a:t>
            </a:r>
            <a:r>
              <a:rPr lang="tr-TR" sz="1800" kern="1200" dirty="0">
                <a:solidFill>
                  <a:schemeClr val="tx1"/>
                </a:solidFill>
                <a:effectLst/>
                <a:highlight>
                  <a:srgbClr val="00FF00"/>
                </a:highlight>
                <a:latin typeface="+mn-lt"/>
                <a:ea typeface="+mn-ea"/>
                <a:cs typeface="+mn-cs"/>
              </a:rPr>
              <a:t>ikotini asitlerle birleştirerek boğaz tahrişini azaltır ve nikotinin kana karışma hızını geleneksel sigara seviyelerine ulaştırarak bağımlılığı hızlandırır.</a:t>
            </a:r>
          </a:p>
        </p:txBody>
      </p:sp>
    </p:spTree>
    <p:extLst>
      <p:ext uri="{BB962C8B-B14F-4D97-AF65-F5344CB8AC3E}">
        <p14:creationId xmlns:p14="http://schemas.microsoft.com/office/powerpoint/2010/main" val="1802437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DB47332-5BA9-6C50-900D-98776B210CD2}"/>
              </a:ext>
            </a:extLst>
          </p:cNvPr>
          <p:cNvSpPr>
            <a:spLocks noGrp="1"/>
          </p:cNvSpPr>
          <p:nvPr>
            <p:ph type="sldNum" sz="quarter" idx="12"/>
          </p:nvPr>
        </p:nvSpPr>
        <p:spPr/>
        <p:txBody>
          <a:bodyPr/>
          <a:lstStyle/>
          <a:p>
            <a:fld id="{C06B7DE4-F5E4-4AAE-8E6E-FED726DA8A42}" type="slidenum">
              <a:rPr lang="tr-TR" smtClean="0"/>
              <a:t>21</a:t>
            </a:fld>
            <a:endParaRPr lang="tr-TR"/>
          </a:p>
        </p:txBody>
      </p:sp>
      <p:pic>
        <p:nvPicPr>
          <p:cNvPr id="4" name="Resim 3">
            <a:extLst>
              <a:ext uri="{FF2B5EF4-FFF2-40B4-BE49-F238E27FC236}">
                <a16:creationId xmlns:a16="http://schemas.microsoft.com/office/drawing/2014/main" id="{EC11F5A4-2C18-B39A-8E5C-44AA317DF372}"/>
              </a:ext>
            </a:extLst>
          </p:cNvPr>
          <p:cNvPicPr>
            <a:picLocks noChangeAspect="1"/>
          </p:cNvPicPr>
          <p:nvPr/>
        </p:nvPicPr>
        <p:blipFill>
          <a:blip r:embed="rId3"/>
          <a:srcRect l="33334" t="18889" r="832" b="17407"/>
          <a:stretch>
            <a:fillRect/>
          </a:stretch>
        </p:blipFill>
        <p:spPr>
          <a:xfrm>
            <a:off x="-11723" y="152400"/>
            <a:ext cx="6019800" cy="3276600"/>
          </a:xfrm>
          <a:prstGeom prst="rect">
            <a:avLst/>
          </a:prstGeom>
        </p:spPr>
      </p:pic>
      <p:pic>
        <p:nvPicPr>
          <p:cNvPr id="6" name="Resim 5">
            <a:extLst>
              <a:ext uri="{FF2B5EF4-FFF2-40B4-BE49-F238E27FC236}">
                <a16:creationId xmlns:a16="http://schemas.microsoft.com/office/drawing/2014/main" id="{44363AA4-B36F-2A9E-70D4-A41A39991D21}"/>
              </a:ext>
            </a:extLst>
          </p:cNvPr>
          <p:cNvPicPr>
            <a:picLocks noChangeAspect="1"/>
          </p:cNvPicPr>
          <p:nvPr/>
        </p:nvPicPr>
        <p:blipFill>
          <a:blip r:embed="rId4"/>
          <a:srcRect l="36973" t="17201" r="33860" b="36633"/>
          <a:stretch>
            <a:fillRect/>
          </a:stretch>
        </p:blipFill>
        <p:spPr>
          <a:xfrm>
            <a:off x="6124575" y="-27304"/>
            <a:ext cx="2724150" cy="2618104"/>
          </a:xfrm>
          <a:prstGeom prst="rect">
            <a:avLst/>
          </a:prstGeom>
        </p:spPr>
      </p:pic>
      <p:pic>
        <p:nvPicPr>
          <p:cNvPr id="8" name="Resim 7">
            <a:extLst>
              <a:ext uri="{FF2B5EF4-FFF2-40B4-BE49-F238E27FC236}">
                <a16:creationId xmlns:a16="http://schemas.microsoft.com/office/drawing/2014/main" id="{78DAFEC1-2A56-FB39-3A15-FBE8E33A06FB}"/>
              </a:ext>
            </a:extLst>
          </p:cNvPr>
          <p:cNvPicPr>
            <a:picLocks noChangeAspect="1"/>
          </p:cNvPicPr>
          <p:nvPr/>
        </p:nvPicPr>
        <p:blipFill>
          <a:blip r:embed="rId5"/>
          <a:srcRect l="34166" t="18889" r="1666" b="14444"/>
          <a:stretch>
            <a:fillRect/>
          </a:stretch>
        </p:blipFill>
        <p:spPr>
          <a:xfrm>
            <a:off x="1371600" y="3429000"/>
            <a:ext cx="5867400" cy="3429000"/>
          </a:xfrm>
          <a:prstGeom prst="rect">
            <a:avLst/>
          </a:prstGeom>
        </p:spPr>
      </p:pic>
    </p:spTree>
    <p:extLst>
      <p:ext uri="{BB962C8B-B14F-4D97-AF65-F5344CB8AC3E}">
        <p14:creationId xmlns:p14="http://schemas.microsoft.com/office/powerpoint/2010/main" val="1163648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190" y="857250"/>
            <a:ext cx="9152334" cy="129779"/>
          </a:xfrm>
          <a:prstGeom prst="rect">
            <a:avLst/>
          </a:prstGeom>
          <a:solidFill>
            <a:srgbClr val="11A74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sz="1350"/>
          </a:p>
        </p:txBody>
      </p:sp>
      <p:sp>
        <p:nvSpPr>
          <p:cNvPr id="15" name="Rectangle 9"/>
          <p:cNvSpPr>
            <a:spLocks noChangeArrowheads="1"/>
          </p:cNvSpPr>
          <p:nvPr/>
        </p:nvSpPr>
        <p:spPr bwMode="auto">
          <a:xfrm>
            <a:off x="-8334" y="5870971"/>
            <a:ext cx="9152334" cy="129779"/>
          </a:xfrm>
          <a:prstGeom prst="rect">
            <a:avLst/>
          </a:prstGeom>
          <a:solidFill>
            <a:srgbClr val="DADADA"/>
          </a:solidFill>
          <a:ln>
            <a:noFill/>
          </a:ln>
        </p:spPr>
        <p:txBody>
          <a:bodyPr vert="horz" wrap="square" lIns="68580" tIns="34290" rIns="68580" bIns="34290" numCol="1" anchor="t" anchorCtr="0" compatLnSpc="1">
            <a:prstTxWarp prst="textNoShape">
              <a:avLst/>
            </a:prstTxWarp>
          </a:bodyPr>
          <a:lstStyle/>
          <a:p>
            <a:endParaRPr lang="tr-TR" sz="1350"/>
          </a:p>
        </p:txBody>
      </p:sp>
      <p:sp>
        <p:nvSpPr>
          <p:cNvPr id="28" name="Metin kutusu 27"/>
          <p:cNvSpPr txBox="1"/>
          <p:nvPr/>
        </p:nvSpPr>
        <p:spPr>
          <a:xfrm>
            <a:off x="267487" y="1148325"/>
            <a:ext cx="6813398" cy="646331"/>
          </a:xfrm>
          <a:prstGeom prst="rect">
            <a:avLst/>
          </a:prstGeom>
          <a:noFill/>
        </p:spPr>
        <p:txBody>
          <a:bodyPr wrap="square" rtlCol="0">
            <a:spAutoFit/>
          </a:bodyPr>
          <a:lstStyle/>
          <a:p>
            <a:r>
              <a:rPr lang="tr-TR" sz="3600" b="1" dirty="0"/>
              <a:t>Gerçekten o kadar iyi mi?</a:t>
            </a:r>
          </a:p>
        </p:txBody>
      </p:sp>
      <p:sp>
        <p:nvSpPr>
          <p:cNvPr id="2" name="Metin kutusu 1"/>
          <p:cNvSpPr txBox="1"/>
          <p:nvPr/>
        </p:nvSpPr>
        <p:spPr>
          <a:xfrm>
            <a:off x="395014" y="1856028"/>
            <a:ext cx="5666423" cy="3417730"/>
          </a:xfrm>
          <a:prstGeom prst="rect">
            <a:avLst/>
          </a:prstGeom>
          <a:noFill/>
        </p:spPr>
        <p:txBody>
          <a:bodyPr wrap="square" rtlCol="0">
            <a:spAutoFit/>
          </a:bodyPr>
          <a:lstStyle/>
          <a:p>
            <a:pPr marL="214313" indent="-214313">
              <a:lnSpc>
                <a:spcPct val="200000"/>
              </a:lnSpc>
              <a:buFont typeface="Courier New" panose="02070309020205020404" pitchFamily="49" charset="0"/>
              <a:buChar char="o"/>
            </a:pPr>
            <a:r>
              <a:rPr lang="tr-TR" sz="1575" dirty="0"/>
              <a:t>Keyif veriyor. </a:t>
            </a:r>
          </a:p>
          <a:p>
            <a:pPr marL="214313" indent="-214313">
              <a:lnSpc>
                <a:spcPct val="200000"/>
              </a:lnSpc>
              <a:buFont typeface="Courier New" panose="02070309020205020404" pitchFamily="49" charset="0"/>
              <a:buChar char="o"/>
            </a:pPr>
            <a:r>
              <a:rPr lang="tr-TR" sz="1575" dirty="0"/>
              <a:t>El – dudak alışkanlığı </a:t>
            </a:r>
          </a:p>
          <a:p>
            <a:pPr marL="214313" indent="-214313">
              <a:lnSpc>
                <a:spcPct val="200000"/>
              </a:lnSpc>
              <a:buFont typeface="Courier New" panose="02070309020205020404" pitchFamily="49" charset="0"/>
              <a:buChar char="o"/>
            </a:pPr>
            <a:r>
              <a:rPr lang="tr-TR" sz="1575" dirty="0"/>
              <a:t>Kahve-çay ile güzel gidiyor. </a:t>
            </a:r>
          </a:p>
          <a:p>
            <a:pPr marL="214313" indent="-214313">
              <a:lnSpc>
                <a:spcPct val="200000"/>
              </a:lnSpc>
              <a:buFont typeface="Courier New" panose="02070309020205020404" pitchFamily="49" charset="0"/>
              <a:buChar char="o"/>
            </a:pPr>
            <a:r>
              <a:rPr lang="tr-TR" sz="1575" dirty="0"/>
              <a:t>Canım çekiyor. </a:t>
            </a:r>
          </a:p>
          <a:p>
            <a:pPr marL="214313" indent="-214313">
              <a:lnSpc>
                <a:spcPct val="200000"/>
              </a:lnSpc>
              <a:buFont typeface="Courier New" panose="02070309020205020404" pitchFamily="49" charset="0"/>
              <a:buChar char="o"/>
            </a:pPr>
            <a:r>
              <a:rPr lang="tr-TR" sz="1575" dirty="0"/>
              <a:t>İştahımı kapatıyor. </a:t>
            </a:r>
          </a:p>
          <a:p>
            <a:pPr marL="214313" indent="-214313">
              <a:lnSpc>
                <a:spcPct val="200000"/>
              </a:lnSpc>
              <a:buFont typeface="Courier New" panose="02070309020205020404" pitchFamily="49" charset="0"/>
              <a:buChar char="o"/>
            </a:pPr>
            <a:r>
              <a:rPr lang="tr-TR" sz="1575" dirty="0"/>
              <a:t>Havalı duruyor. </a:t>
            </a:r>
          </a:p>
          <a:p>
            <a:pPr marL="214313" indent="-214313">
              <a:lnSpc>
                <a:spcPct val="200000"/>
              </a:lnSpc>
              <a:buFont typeface="Courier New" panose="02070309020205020404" pitchFamily="49" charset="0"/>
              <a:buChar char="o"/>
            </a:pPr>
            <a:r>
              <a:rPr lang="tr-TR" sz="1575" dirty="0"/>
              <a:t>Konsantrasyonumu arttırıyor. </a:t>
            </a:r>
          </a:p>
        </p:txBody>
      </p:sp>
      <p:sp>
        <p:nvSpPr>
          <p:cNvPr id="4" name="Satır Belirtme Çizgisi 1 3"/>
          <p:cNvSpPr/>
          <p:nvPr/>
        </p:nvSpPr>
        <p:spPr>
          <a:xfrm>
            <a:off x="4406265" y="1932868"/>
            <a:ext cx="2674620" cy="1251585"/>
          </a:xfrm>
          <a:prstGeom prst="borderCallout1">
            <a:avLst>
              <a:gd name="adj1" fmla="val 57106"/>
              <a:gd name="adj2" fmla="val -641"/>
              <a:gd name="adj3" fmla="val 27034"/>
              <a:gd name="adj4" fmla="val -9107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1350" dirty="0"/>
              <a:t>Nikotin yoksunluğu nedeniyle oluşan gerginlik, keyifsizlik, sinirlilik durumunu azaltıyor. Aslında kendi yarattığı hissi azaltıyor. </a:t>
            </a:r>
          </a:p>
        </p:txBody>
      </p:sp>
      <p:sp>
        <p:nvSpPr>
          <p:cNvPr id="17" name="Satır Belirtme Çizgisi 1 16"/>
          <p:cNvSpPr/>
          <p:nvPr/>
        </p:nvSpPr>
        <p:spPr>
          <a:xfrm>
            <a:off x="5598946" y="3300388"/>
            <a:ext cx="2888933" cy="1137309"/>
          </a:xfrm>
          <a:prstGeom prst="borderCallout1">
            <a:avLst>
              <a:gd name="adj1" fmla="val 64033"/>
              <a:gd name="adj2" fmla="val 4134"/>
              <a:gd name="adj3" fmla="val 120409"/>
              <a:gd name="adj4" fmla="val -12457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1350" dirty="0"/>
              <a:t>Havalı durduğunu nasıl öğrendik? Diziler ve filmlerde sürekli yakışıklı erkekler, güzel kadınlara önemli zamanlarda sigara içirerek sigara içmenin havalı bir şey olduğu öğretildi. </a:t>
            </a:r>
          </a:p>
        </p:txBody>
      </p:sp>
      <p:sp>
        <p:nvSpPr>
          <p:cNvPr id="5" name="Satır Belirtme Çizgisi 1 4"/>
          <p:cNvSpPr/>
          <p:nvPr/>
        </p:nvSpPr>
        <p:spPr>
          <a:xfrm>
            <a:off x="3542271" y="2724381"/>
            <a:ext cx="2888933" cy="1137309"/>
          </a:xfrm>
          <a:prstGeom prst="borderCallout1">
            <a:avLst>
              <a:gd name="adj1" fmla="val 64033"/>
              <a:gd name="adj2" fmla="val 4134"/>
              <a:gd name="adj3" fmla="val 1971"/>
              <a:gd name="adj4" fmla="val -39093"/>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1350" dirty="0"/>
              <a:t>Neden akşama kadar ağızlarında tutmakla yetinmeyip ucunu da yakıyorlar? Demek ki sadece dudak tiryakiliği değil. </a:t>
            </a:r>
          </a:p>
        </p:txBody>
      </p:sp>
      <p:sp>
        <p:nvSpPr>
          <p:cNvPr id="14" name="Satır Belirtme Çizgisi 1 13"/>
          <p:cNvSpPr/>
          <p:nvPr/>
        </p:nvSpPr>
        <p:spPr>
          <a:xfrm>
            <a:off x="3905530" y="4426698"/>
            <a:ext cx="2888933" cy="1137309"/>
          </a:xfrm>
          <a:prstGeom prst="borderCallout1">
            <a:avLst>
              <a:gd name="adj1" fmla="val 64033"/>
              <a:gd name="adj2" fmla="val 4134"/>
              <a:gd name="adj3" fmla="val -15502"/>
              <a:gd name="adj4" fmla="val -58230"/>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1350" dirty="0"/>
              <a:t>Tat-koku alınamadığı ve mide rahatsızlıkları arttığı için iştah kapanır. Sigaranın getirdiği olumsuzluklardan kaçınma davranışıdır.</a:t>
            </a:r>
          </a:p>
        </p:txBody>
      </p:sp>
      <p:sp>
        <p:nvSpPr>
          <p:cNvPr id="12" name="Satır Belirtme Çizgisi 1 11"/>
          <p:cNvSpPr/>
          <p:nvPr/>
        </p:nvSpPr>
        <p:spPr>
          <a:xfrm>
            <a:off x="3611922" y="4074362"/>
            <a:ext cx="2888933" cy="1137309"/>
          </a:xfrm>
          <a:prstGeom prst="borderCallout1">
            <a:avLst>
              <a:gd name="adj1" fmla="val 64033"/>
              <a:gd name="adj2" fmla="val 4134"/>
              <a:gd name="adj3" fmla="val -28081"/>
              <a:gd name="adj4" fmla="val -57598"/>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tr-TR" sz="1350" dirty="0"/>
              <a:t>Canım çekiyor denmesinin sebebi aslında nikotin isteğidir.</a:t>
            </a:r>
          </a:p>
        </p:txBody>
      </p:sp>
      <p:sp>
        <p:nvSpPr>
          <p:cNvPr id="11" name="Satır Belirtme Çizgisi 1 10"/>
          <p:cNvSpPr/>
          <p:nvPr/>
        </p:nvSpPr>
        <p:spPr>
          <a:xfrm>
            <a:off x="4011268" y="2700138"/>
            <a:ext cx="2888933" cy="1426922"/>
          </a:xfrm>
          <a:prstGeom prst="borderCallout1">
            <a:avLst>
              <a:gd name="adj1" fmla="val 64033"/>
              <a:gd name="adj2" fmla="val 4134"/>
              <a:gd name="adj3" fmla="val 37438"/>
              <a:gd name="adj4" fmla="val -391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350" dirty="0"/>
              <a:t>Haz kombinasyonu: Başka şeylerden alınan haz ile sigara içme davranışı zihinde birleştirilir. Aslında gerginliğin etkileri, sigara içme ile aradan çıktığı için kahve-çaydan daha fazla zevk alındığı zannedilir. </a:t>
            </a:r>
          </a:p>
        </p:txBody>
      </p:sp>
      <p:sp>
        <p:nvSpPr>
          <p:cNvPr id="16" name="Satır Belirtme Çizgisi 1 15"/>
          <p:cNvSpPr/>
          <p:nvPr/>
        </p:nvSpPr>
        <p:spPr>
          <a:xfrm>
            <a:off x="5235686" y="3469491"/>
            <a:ext cx="2888933" cy="1489072"/>
          </a:xfrm>
          <a:prstGeom prst="borderCallout1">
            <a:avLst>
              <a:gd name="adj1" fmla="val 64033"/>
              <a:gd name="adj2" fmla="val 4134"/>
              <a:gd name="adj3" fmla="val 111864"/>
              <a:gd name="adj4" fmla="val -74392"/>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tr-TR" sz="1350" dirty="0"/>
              <a:t>Beyin damarlarını tıkayan bir madde konsantrasyonu arttırmaz. Kısa süreli azalan gerginlik konsantrasyonun arttığı hissini veriyor. Bir toplantıda  konsantrasyonu en hızlı dağılanlar sigara içenlerdir. </a:t>
            </a:r>
          </a:p>
        </p:txBody>
      </p:sp>
      <p:sp>
        <p:nvSpPr>
          <p:cNvPr id="18" name="Freeform 5">
            <a:extLst>
              <a:ext uri="{FF2B5EF4-FFF2-40B4-BE49-F238E27FC236}">
                <a16:creationId xmlns:a16="http://schemas.microsoft.com/office/drawing/2014/main" id="{2AE9C0C4-8886-9C4D-92A0-1E3AAC950BCD}"/>
              </a:ext>
            </a:extLst>
          </p:cNvPr>
          <p:cNvSpPr>
            <a:spLocks/>
          </p:cNvSpPr>
          <p:nvPr/>
        </p:nvSpPr>
        <p:spPr bwMode="auto">
          <a:xfrm flipH="1">
            <a:off x="-2" y="1218135"/>
            <a:ext cx="267490" cy="622129"/>
          </a:xfrm>
          <a:custGeom>
            <a:avLst/>
            <a:gdLst>
              <a:gd name="T0" fmla="*/ 397 w 531"/>
              <a:gd name="T1" fmla="*/ 1235 h 1235"/>
              <a:gd name="T2" fmla="*/ 531 w 531"/>
              <a:gd name="T3" fmla="*/ 1235 h 1235"/>
              <a:gd name="T4" fmla="*/ 531 w 531"/>
              <a:gd name="T5" fmla="*/ 0 h 1235"/>
              <a:gd name="T6" fmla="*/ 0 w 531"/>
              <a:gd name="T7" fmla="*/ 0 h 1235"/>
              <a:gd name="T8" fmla="*/ 397 w 531"/>
              <a:gd name="T9" fmla="*/ 1235 h 1235"/>
            </a:gdLst>
            <a:ahLst/>
            <a:cxnLst>
              <a:cxn ang="0">
                <a:pos x="T0" y="T1"/>
              </a:cxn>
              <a:cxn ang="0">
                <a:pos x="T2" y="T3"/>
              </a:cxn>
              <a:cxn ang="0">
                <a:pos x="T4" y="T5"/>
              </a:cxn>
              <a:cxn ang="0">
                <a:pos x="T6" y="T7"/>
              </a:cxn>
              <a:cxn ang="0">
                <a:pos x="T8" y="T9"/>
              </a:cxn>
            </a:cxnLst>
            <a:rect l="0" t="0" r="r" b="b"/>
            <a:pathLst>
              <a:path w="531" h="1235">
                <a:moveTo>
                  <a:pt x="397" y="1235"/>
                </a:moveTo>
                <a:lnTo>
                  <a:pt x="531" y="1235"/>
                </a:lnTo>
                <a:lnTo>
                  <a:pt x="531" y="0"/>
                </a:lnTo>
                <a:lnTo>
                  <a:pt x="0" y="0"/>
                </a:lnTo>
                <a:lnTo>
                  <a:pt x="397" y="1235"/>
                </a:lnTo>
                <a:close/>
              </a:path>
            </a:pathLst>
          </a:custGeom>
          <a:solidFill>
            <a:srgbClr val="FAB529"/>
          </a:solidFill>
          <a:ln>
            <a:noFill/>
          </a:ln>
        </p:spPr>
        <p:txBody>
          <a:bodyPr vert="horz" wrap="square" lIns="68580" tIns="34290" rIns="68580" bIns="34290" numCol="1" anchor="t" anchorCtr="0" compatLnSpc="1">
            <a:prstTxWarp prst="textNoShape">
              <a:avLst/>
            </a:prstTxWarp>
          </a:bodyPr>
          <a:lstStyle/>
          <a:p>
            <a:endParaRPr lang="tr-TR" sz="1350"/>
          </a:p>
        </p:txBody>
      </p:sp>
    </p:spTree>
    <p:extLst>
      <p:ext uri="{BB962C8B-B14F-4D97-AF65-F5344CB8AC3E}">
        <p14:creationId xmlns:p14="http://schemas.microsoft.com/office/powerpoint/2010/main" val="412611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50"/>
                                        <p:tgtEl>
                                          <p:spTgt spid="15"/>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5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xit" presetSubtype="0" fill="hold" grpId="1" nodeType="clickEffect">
                                  <p:stCondLst>
                                    <p:cond delay="0"/>
                                  </p:stCondLst>
                                  <p:childTnLst>
                                    <p:animEffect transition="out" filter="fade">
                                      <p:cBhvr>
                                        <p:cTn id="37" dur="1000"/>
                                        <p:tgtEl>
                                          <p:spTgt spid="5"/>
                                        </p:tgtEl>
                                      </p:cBhvr>
                                    </p:animEffect>
                                    <p:anim calcmode="lin" valueType="num">
                                      <p:cBhvr>
                                        <p:cTn id="38" dur="1000"/>
                                        <p:tgtEl>
                                          <p:spTgt spid="5"/>
                                        </p:tgtEl>
                                        <p:attrNameLst>
                                          <p:attrName>ppt_x</p:attrName>
                                        </p:attrNameLst>
                                      </p:cBhvr>
                                      <p:tavLst>
                                        <p:tav tm="0">
                                          <p:val>
                                            <p:strVal val="ppt_x"/>
                                          </p:val>
                                        </p:tav>
                                        <p:tav tm="100000">
                                          <p:val>
                                            <p:strVal val="ppt_x"/>
                                          </p:val>
                                        </p:tav>
                                      </p:tavLst>
                                    </p:anim>
                                    <p:anim calcmode="lin" valueType="num">
                                      <p:cBhvr>
                                        <p:cTn id="39" dur="1000"/>
                                        <p:tgtEl>
                                          <p:spTgt spid="5"/>
                                        </p:tgtEl>
                                        <p:attrNameLst>
                                          <p:attrName>ppt_y</p:attrName>
                                        </p:attrNameLst>
                                      </p:cBhvr>
                                      <p:tavLst>
                                        <p:tav tm="0">
                                          <p:val>
                                            <p:strVal val="ppt_y"/>
                                          </p:val>
                                        </p:tav>
                                        <p:tav tm="100000">
                                          <p:val>
                                            <p:strVal val="ppt_y+.1"/>
                                          </p:val>
                                        </p:tav>
                                      </p:tavLst>
                                    </p:anim>
                                    <p:set>
                                      <p:cBhvr>
                                        <p:cTn id="40" dur="1" fill="hold">
                                          <p:stCondLst>
                                            <p:cond delay="999"/>
                                          </p:stCondLst>
                                        </p:cTn>
                                        <p:tgtEl>
                                          <p:spTgt spid="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xit" presetSubtype="4" fill="hold" grpId="1" nodeType="clickEffect">
                                  <p:stCondLst>
                                    <p:cond delay="0"/>
                                  </p:stCondLst>
                                  <p:childTnLst>
                                    <p:anim calcmode="lin" valueType="num">
                                      <p:cBhvr additive="base">
                                        <p:cTn id="51" dur="500"/>
                                        <p:tgtEl>
                                          <p:spTgt spid="11"/>
                                        </p:tgtEl>
                                        <p:attrNameLst>
                                          <p:attrName>ppt_x</p:attrName>
                                        </p:attrNameLst>
                                      </p:cBhvr>
                                      <p:tavLst>
                                        <p:tav tm="0">
                                          <p:val>
                                            <p:strVal val="ppt_x"/>
                                          </p:val>
                                        </p:tav>
                                        <p:tav tm="100000">
                                          <p:val>
                                            <p:strVal val="ppt_x"/>
                                          </p:val>
                                        </p:tav>
                                      </p:tavLst>
                                    </p:anim>
                                    <p:anim calcmode="lin" valueType="num">
                                      <p:cBhvr additive="base">
                                        <p:cTn id="52" dur="500"/>
                                        <p:tgtEl>
                                          <p:spTgt spid="11"/>
                                        </p:tgtEl>
                                        <p:attrNameLst>
                                          <p:attrName>ppt_y</p:attrName>
                                        </p:attrNameLst>
                                      </p:cBhvr>
                                      <p:tavLst>
                                        <p:tav tm="0">
                                          <p:val>
                                            <p:strVal val="ppt_y"/>
                                          </p:val>
                                        </p:tav>
                                        <p:tav tm="100000">
                                          <p:val>
                                            <p:strVal val="1+ppt_h/2"/>
                                          </p:val>
                                        </p:tav>
                                      </p:tavLst>
                                    </p:anim>
                                    <p:set>
                                      <p:cBhvr>
                                        <p:cTn id="53" dur="1" fill="hold">
                                          <p:stCondLst>
                                            <p:cond delay="499"/>
                                          </p:stCondLst>
                                        </p:cTn>
                                        <p:tgtEl>
                                          <p:spTgt spid="11"/>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xit" presetSubtype="4" fill="hold" grpId="1" nodeType="clickEffect">
                                  <p:stCondLst>
                                    <p:cond delay="0"/>
                                  </p:stCondLst>
                                  <p:childTnLst>
                                    <p:anim calcmode="lin" valueType="num">
                                      <p:cBhvr additive="base">
                                        <p:cTn id="64" dur="500"/>
                                        <p:tgtEl>
                                          <p:spTgt spid="12"/>
                                        </p:tgtEl>
                                        <p:attrNameLst>
                                          <p:attrName>ppt_x</p:attrName>
                                        </p:attrNameLst>
                                      </p:cBhvr>
                                      <p:tavLst>
                                        <p:tav tm="0">
                                          <p:val>
                                            <p:strVal val="ppt_x"/>
                                          </p:val>
                                        </p:tav>
                                        <p:tav tm="100000">
                                          <p:val>
                                            <p:strVal val="ppt_x"/>
                                          </p:val>
                                        </p:tav>
                                      </p:tavLst>
                                    </p:anim>
                                    <p:anim calcmode="lin" valueType="num">
                                      <p:cBhvr additive="base">
                                        <p:cTn id="65" dur="500"/>
                                        <p:tgtEl>
                                          <p:spTgt spid="12"/>
                                        </p:tgtEl>
                                        <p:attrNameLst>
                                          <p:attrName>ppt_y</p:attrName>
                                        </p:attrNameLst>
                                      </p:cBhvr>
                                      <p:tavLst>
                                        <p:tav tm="0">
                                          <p:val>
                                            <p:strVal val="ppt_y"/>
                                          </p:val>
                                        </p:tav>
                                        <p:tav tm="100000">
                                          <p:val>
                                            <p:strVal val="1+ppt_h/2"/>
                                          </p:val>
                                        </p:tav>
                                      </p:tavLst>
                                    </p:anim>
                                    <p:set>
                                      <p:cBhvr>
                                        <p:cTn id="66" dur="1" fill="hold">
                                          <p:stCondLst>
                                            <p:cond delay="499"/>
                                          </p:stCondLst>
                                        </p:cTn>
                                        <p:tgtEl>
                                          <p:spTgt spid="1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xit" presetSubtype="4" fill="hold" grpId="1" nodeType="clickEffect">
                                  <p:stCondLst>
                                    <p:cond delay="0"/>
                                  </p:stCondLst>
                                  <p:childTnLst>
                                    <p:anim calcmode="lin" valueType="num">
                                      <p:cBhvr additive="base">
                                        <p:cTn id="77" dur="500"/>
                                        <p:tgtEl>
                                          <p:spTgt spid="14"/>
                                        </p:tgtEl>
                                        <p:attrNameLst>
                                          <p:attrName>ppt_x</p:attrName>
                                        </p:attrNameLst>
                                      </p:cBhvr>
                                      <p:tavLst>
                                        <p:tav tm="0">
                                          <p:val>
                                            <p:strVal val="ppt_x"/>
                                          </p:val>
                                        </p:tav>
                                        <p:tav tm="100000">
                                          <p:val>
                                            <p:strVal val="ppt_x"/>
                                          </p:val>
                                        </p:tav>
                                      </p:tavLst>
                                    </p:anim>
                                    <p:anim calcmode="lin" valueType="num">
                                      <p:cBhvr additive="base">
                                        <p:cTn id="78" dur="500"/>
                                        <p:tgtEl>
                                          <p:spTgt spid="14"/>
                                        </p:tgtEl>
                                        <p:attrNameLst>
                                          <p:attrName>ppt_y</p:attrName>
                                        </p:attrNameLst>
                                      </p:cBhvr>
                                      <p:tavLst>
                                        <p:tav tm="0">
                                          <p:val>
                                            <p:strVal val="ppt_y"/>
                                          </p:val>
                                        </p:tav>
                                        <p:tav tm="100000">
                                          <p:val>
                                            <p:strVal val="1+ppt_h/2"/>
                                          </p:val>
                                        </p:tav>
                                      </p:tavLst>
                                    </p:anim>
                                    <p:set>
                                      <p:cBhvr>
                                        <p:cTn id="79" dur="1" fill="hold">
                                          <p:stCondLst>
                                            <p:cond delay="499"/>
                                          </p:stCondLst>
                                        </p:cTn>
                                        <p:tgtEl>
                                          <p:spTgt spid="14"/>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xit" presetSubtype="4" fill="hold" grpId="1" nodeType="clickEffect">
                                  <p:stCondLst>
                                    <p:cond delay="0"/>
                                  </p:stCondLst>
                                  <p:childTnLst>
                                    <p:anim calcmode="lin" valueType="num">
                                      <p:cBhvr additive="base">
                                        <p:cTn id="90" dur="500"/>
                                        <p:tgtEl>
                                          <p:spTgt spid="17"/>
                                        </p:tgtEl>
                                        <p:attrNameLst>
                                          <p:attrName>ppt_x</p:attrName>
                                        </p:attrNameLst>
                                      </p:cBhvr>
                                      <p:tavLst>
                                        <p:tav tm="0">
                                          <p:val>
                                            <p:strVal val="ppt_x"/>
                                          </p:val>
                                        </p:tav>
                                        <p:tav tm="100000">
                                          <p:val>
                                            <p:strVal val="ppt_x"/>
                                          </p:val>
                                        </p:tav>
                                      </p:tavLst>
                                    </p:anim>
                                    <p:anim calcmode="lin" valueType="num">
                                      <p:cBhvr additive="base">
                                        <p:cTn id="91" dur="500"/>
                                        <p:tgtEl>
                                          <p:spTgt spid="17"/>
                                        </p:tgtEl>
                                        <p:attrNameLst>
                                          <p:attrName>ppt_y</p:attrName>
                                        </p:attrNameLst>
                                      </p:cBhvr>
                                      <p:tavLst>
                                        <p:tav tm="0">
                                          <p:val>
                                            <p:strVal val="ppt_y"/>
                                          </p:val>
                                        </p:tav>
                                        <p:tav tm="100000">
                                          <p:val>
                                            <p:strVal val="1+ppt_h/2"/>
                                          </p:val>
                                        </p:tav>
                                      </p:tavLst>
                                    </p:anim>
                                    <p:set>
                                      <p:cBhvr>
                                        <p:cTn id="92" dur="1" fill="hold">
                                          <p:stCondLst>
                                            <p:cond delay="499"/>
                                          </p:stCondLst>
                                        </p:cTn>
                                        <p:tgtEl>
                                          <p:spTgt spid="17"/>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xit" presetSubtype="4" fill="hold" grpId="1" nodeType="clickEffect">
                                  <p:stCondLst>
                                    <p:cond delay="0"/>
                                  </p:stCondLst>
                                  <p:childTnLst>
                                    <p:anim calcmode="lin" valueType="num">
                                      <p:cBhvr additive="base">
                                        <p:cTn id="103" dur="500"/>
                                        <p:tgtEl>
                                          <p:spTgt spid="16"/>
                                        </p:tgtEl>
                                        <p:attrNameLst>
                                          <p:attrName>ppt_x</p:attrName>
                                        </p:attrNameLst>
                                      </p:cBhvr>
                                      <p:tavLst>
                                        <p:tav tm="0">
                                          <p:val>
                                            <p:strVal val="ppt_x"/>
                                          </p:val>
                                        </p:tav>
                                        <p:tav tm="100000">
                                          <p:val>
                                            <p:strVal val="ppt_x"/>
                                          </p:val>
                                        </p:tav>
                                      </p:tavLst>
                                    </p:anim>
                                    <p:anim calcmode="lin" valueType="num">
                                      <p:cBhvr additive="base">
                                        <p:cTn id="104" dur="500"/>
                                        <p:tgtEl>
                                          <p:spTgt spid="16"/>
                                        </p:tgtEl>
                                        <p:attrNameLst>
                                          <p:attrName>ppt_y</p:attrName>
                                        </p:attrNameLst>
                                      </p:cBhvr>
                                      <p:tavLst>
                                        <p:tav tm="0">
                                          <p:val>
                                            <p:strVal val="ppt_y"/>
                                          </p:val>
                                        </p:tav>
                                        <p:tav tm="100000">
                                          <p:val>
                                            <p:strVal val="1+ppt_h/2"/>
                                          </p:val>
                                        </p:tav>
                                      </p:tavLst>
                                    </p:anim>
                                    <p:set>
                                      <p:cBhvr>
                                        <p:cTn id="105" dur="1" fill="hold">
                                          <p:stCondLst>
                                            <p:cond delay="499"/>
                                          </p:stCondLst>
                                        </p:cTn>
                                        <p:tgtEl>
                                          <p:spTgt spid="16"/>
                                        </p:tgtEl>
                                        <p:attrNameLst>
                                          <p:attrName>style.visibility</p:attrName>
                                        </p:attrNameLst>
                                      </p:cBhvr>
                                      <p:to>
                                        <p:strVal val="hidden"/>
                                      </p:to>
                                    </p:set>
                                  </p:childTnLst>
                                </p:cTn>
                              </p:par>
                            </p:childTnLst>
                          </p:cTn>
                        </p:par>
                        <p:par>
                          <p:cTn id="106" fill="hold">
                            <p:stCondLst>
                              <p:cond delay="500"/>
                            </p:stCondLst>
                            <p:childTnLst>
                              <p:par>
                                <p:cTn id="107" presetID="2" presetClass="entr" presetSubtype="8"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additive="base">
                                        <p:cTn id="109" dur="250" fill="hold"/>
                                        <p:tgtEl>
                                          <p:spTgt spid="18"/>
                                        </p:tgtEl>
                                        <p:attrNameLst>
                                          <p:attrName>ppt_x</p:attrName>
                                        </p:attrNameLst>
                                      </p:cBhvr>
                                      <p:tavLst>
                                        <p:tav tm="0">
                                          <p:val>
                                            <p:strVal val="0-#ppt_w/2"/>
                                          </p:val>
                                        </p:tav>
                                        <p:tav tm="100000">
                                          <p:val>
                                            <p:strVal val="#ppt_x"/>
                                          </p:val>
                                        </p:tav>
                                      </p:tavLst>
                                    </p:anim>
                                    <p:anim calcmode="lin" valueType="num">
                                      <p:cBhvr additive="base">
                                        <p:cTn id="110" dur="2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28" grpId="0"/>
      <p:bldP spid="2" grpId="0"/>
      <p:bldP spid="4" grpId="0" animBg="1"/>
      <p:bldP spid="4" grpId="1" animBg="1"/>
      <p:bldP spid="17" grpId="0" animBg="1"/>
      <p:bldP spid="17" grpId="1" animBg="1"/>
      <p:bldP spid="5" grpId="0" animBg="1"/>
      <p:bldP spid="5" grpId="1" animBg="1"/>
      <p:bldP spid="14" grpId="0" animBg="1"/>
      <p:bldP spid="14" grpId="1" animBg="1"/>
      <p:bldP spid="12" grpId="0" animBg="1"/>
      <p:bldP spid="12" grpId="1" animBg="1"/>
      <p:bldP spid="11" grpId="0" animBg="1"/>
      <p:bldP spid="11" grpId="1" animBg="1"/>
      <p:bldP spid="16" grpId="0" animBg="1"/>
      <p:bldP spid="16" grpId="1"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970E516E-BCF7-8310-5FE0-91EB19500E30}"/>
              </a:ext>
            </a:extLst>
          </p:cNvPr>
          <p:cNvSpPr/>
          <p:nvPr/>
        </p:nvSpPr>
        <p:spPr>
          <a:xfrm>
            <a:off x="76200" y="3209709"/>
            <a:ext cx="2429512" cy="438582"/>
          </a:xfrm>
          <a:prstGeom prst="rect">
            <a:avLst/>
          </a:prstGeom>
          <a:noFill/>
        </p:spPr>
        <p:txBody>
          <a:bodyPr wrap="none" lIns="68580" tIns="34290" rIns="68580" bIns="34290">
            <a:spAutoFit/>
          </a:bodyPr>
          <a:lstStyle/>
          <a:p>
            <a:pPr algn="ctr" defTabSz="685800"/>
            <a:r>
              <a:rPr lang="tr-TR" sz="2400" dirty="0">
                <a:ln w="0"/>
                <a:solidFill>
                  <a:prstClr val="black"/>
                </a:solidFill>
                <a:effectLst>
                  <a:outerShdw blurRad="38100" dist="19050" dir="2700000" algn="tl" rotWithShape="0">
                    <a:prstClr val="black">
                      <a:alpha val="40000"/>
                    </a:prstClr>
                  </a:outerShdw>
                </a:effectLst>
                <a:latin typeface="Calibri" panose="020F0502020204030204"/>
              </a:rPr>
              <a:t>Son sigaranızdan…</a:t>
            </a:r>
          </a:p>
        </p:txBody>
      </p:sp>
      <p:pic>
        <p:nvPicPr>
          <p:cNvPr id="8" name="Resim 7">
            <a:extLst>
              <a:ext uri="{FF2B5EF4-FFF2-40B4-BE49-F238E27FC236}">
                <a16:creationId xmlns:a16="http://schemas.microsoft.com/office/drawing/2014/main" id="{FB523391-9783-F635-443D-62049B230C29}"/>
              </a:ext>
            </a:extLst>
          </p:cNvPr>
          <p:cNvPicPr>
            <a:picLocks noChangeAspect="1"/>
          </p:cNvPicPr>
          <p:nvPr/>
        </p:nvPicPr>
        <p:blipFill rotWithShape="1">
          <a:blip r:embed="rId2"/>
          <a:srcRect l="28622" t="23673" r="34260" b="5442"/>
          <a:stretch/>
        </p:blipFill>
        <p:spPr>
          <a:xfrm>
            <a:off x="2819400" y="0"/>
            <a:ext cx="6324600" cy="6858000"/>
          </a:xfrm>
          <a:prstGeom prst="rect">
            <a:avLst/>
          </a:prstGeom>
        </p:spPr>
      </p:pic>
      <p:sp>
        <p:nvSpPr>
          <p:cNvPr id="9" name="Slayt Numarası Yer Tutucusu 8">
            <a:extLst>
              <a:ext uri="{FF2B5EF4-FFF2-40B4-BE49-F238E27FC236}">
                <a16:creationId xmlns:a16="http://schemas.microsoft.com/office/drawing/2014/main" id="{0EAF8E4E-36A2-87DB-C26D-4686468346BF}"/>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23</a:t>
            </a:fld>
            <a:endParaRPr lang="tr-TR">
              <a:solidFill>
                <a:prstClr val="black">
                  <a:tint val="75000"/>
                </a:prstClr>
              </a:solidFill>
              <a:latin typeface="Calibri" panose="020F0502020204030204"/>
            </a:endParaRPr>
          </a:p>
        </p:txBody>
      </p:sp>
      <p:pic>
        <p:nvPicPr>
          <p:cNvPr id="2" name="Resim 1">
            <a:extLst>
              <a:ext uri="{FF2B5EF4-FFF2-40B4-BE49-F238E27FC236}">
                <a16:creationId xmlns:a16="http://schemas.microsoft.com/office/drawing/2014/main" id="{C212BC8F-C37D-6FD2-57E1-1A998DA2B815}"/>
              </a:ext>
            </a:extLst>
          </p:cNvPr>
          <p:cNvPicPr>
            <a:picLocks noChangeAspect="1"/>
          </p:cNvPicPr>
          <p:nvPr/>
        </p:nvPicPr>
        <p:blipFill>
          <a:blip r:embed="rId3"/>
          <a:srcRect l="10004" t="20574" r="13337" b="18892"/>
          <a:stretch>
            <a:fillRect/>
          </a:stretch>
        </p:blipFill>
        <p:spPr>
          <a:xfrm>
            <a:off x="8878" y="228600"/>
            <a:ext cx="4029722" cy="2743200"/>
          </a:xfrm>
          <a:prstGeom prst="rect">
            <a:avLst/>
          </a:prstGeom>
        </p:spPr>
      </p:pic>
    </p:spTree>
    <p:extLst>
      <p:ext uri="{BB962C8B-B14F-4D97-AF65-F5344CB8AC3E}">
        <p14:creationId xmlns:p14="http://schemas.microsoft.com/office/powerpoint/2010/main" val="3210756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B9B5-4A9B-D999-921C-E1AC5FE8F1F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7299CEE-2DCD-8883-DE64-B82DCC637DE2}"/>
              </a:ext>
            </a:extLst>
          </p:cNvPr>
          <p:cNvSpPr txBox="1"/>
          <p:nvPr/>
        </p:nvSpPr>
        <p:spPr>
          <a:xfrm>
            <a:off x="260786" y="5593022"/>
            <a:ext cx="3855217" cy="929806"/>
          </a:xfrm>
          <a:prstGeom prst="rect">
            <a:avLst/>
          </a:prstGeom>
        </p:spPr>
        <p:txBody>
          <a:bodyPr wrap="square" lIns="0" tIns="0" rIns="0" bIns="0" rtlCol="0" anchor="t">
            <a:spAutoFit/>
          </a:bodyPr>
          <a:lstStyle/>
          <a:p>
            <a:pPr algn="ctr">
              <a:lnSpc>
                <a:spcPts val="8430"/>
              </a:lnSpc>
            </a:pPr>
            <a:r>
              <a:rPr lang="tr-TR" sz="3600" b="1" dirty="0"/>
              <a:t>Nasıl Korunabiliriz?</a:t>
            </a:r>
            <a:endParaRPr lang="en-US" sz="3600" b="1" dirty="0">
              <a:sym typeface="Clear Sans Bold"/>
            </a:endParaRPr>
          </a:p>
        </p:txBody>
      </p:sp>
      <p:sp>
        <p:nvSpPr>
          <p:cNvPr id="4" name="Slayt Numarası Yer Tutucusu 3">
            <a:extLst>
              <a:ext uri="{FF2B5EF4-FFF2-40B4-BE49-F238E27FC236}">
                <a16:creationId xmlns:a16="http://schemas.microsoft.com/office/drawing/2014/main" id="{CBD5614A-B0CB-0502-26FA-FC954D16C61D}"/>
              </a:ext>
            </a:extLst>
          </p:cNvPr>
          <p:cNvSpPr>
            <a:spLocks noGrp="1"/>
          </p:cNvSpPr>
          <p:nvPr>
            <p:ph type="sldNum" sz="quarter" idx="12"/>
          </p:nvPr>
        </p:nvSpPr>
        <p:spPr/>
        <p:txBody>
          <a:bodyPr/>
          <a:lstStyle/>
          <a:p>
            <a:fld id="{3F6E0586-5A1C-41FD-AA9D-07A4E729E633}" type="slidenum">
              <a:rPr lang="en-US" smtClean="0"/>
              <a:pPr/>
              <a:t>24</a:t>
            </a:fld>
            <a:endParaRPr lang="en-US"/>
          </a:p>
        </p:txBody>
      </p:sp>
      <p:pic>
        <p:nvPicPr>
          <p:cNvPr id="5" name="Resim 4">
            <a:extLst>
              <a:ext uri="{FF2B5EF4-FFF2-40B4-BE49-F238E27FC236}">
                <a16:creationId xmlns:a16="http://schemas.microsoft.com/office/drawing/2014/main" id="{CFA514DC-E41E-FC83-313F-42E65395B231}"/>
              </a:ext>
            </a:extLst>
          </p:cNvPr>
          <p:cNvPicPr>
            <a:picLocks noChangeAspect="1"/>
          </p:cNvPicPr>
          <p:nvPr/>
        </p:nvPicPr>
        <p:blipFill>
          <a:blip r:embed="rId3"/>
          <a:srcRect l="41979" t="21773" r="9168" b="17275"/>
          <a:stretch>
            <a:fillRect/>
          </a:stretch>
        </p:blipFill>
        <p:spPr>
          <a:xfrm>
            <a:off x="244510" y="800075"/>
            <a:ext cx="4175090" cy="4533926"/>
          </a:xfrm>
          <a:prstGeom prst="rect">
            <a:avLst/>
          </a:prstGeom>
        </p:spPr>
      </p:pic>
      <p:pic>
        <p:nvPicPr>
          <p:cNvPr id="8" name="Resim 7">
            <a:extLst>
              <a:ext uri="{FF2B5EF4-FFF2-40B4-BE49-F238E27FC236}">
                <a16:creationId xmlns:a16="http://schemas.microsoft.com/office/drawing/2014/main" id="{D9E22FCF-ADDC-2F57-7BAC-CFAF298915A7}"/>
              </a:ext>
            </a:extLst>
          </p:cNvPr>
          <p:cNvPicPr>
            <a:picLocks noChangeAspect="1"/>
          </p:cNvPicPr>
          <p:nvPr/>
        </p:nvPicPr>
        <p:blipFill>
          <a:blip r:embed="rId4"/>
          <a:srcRect l="40000" t="21852" r="7500" b="15926"/>
          <a:stretch>
            <a:fillRect/>
          </a:stretch>
        </p:blipFill>
        <p:spPr>
          <a:xfrm>
            <a:off x="4267200" y="1066800"/>
            <a:ext cx="4724400" cy="3200400"/>
          </a:xfrm>
          <a:prstGeom prst="rect">
            <a:avLst/>
          </a:prstGeom>
        </p:spPr>
      </p:pic>
      <p:pic>
        <p:nvPicPr>
          <p:cNvPr id="10" name="Resim 9">
            <a:extLst>
              <a:ext uri="{FF2B5EF4-FFF2-40B4-BE49-F238E27FC236}">
                <a16:creationId xmlns:a16="http://schemas.microsoft.com/office/drawing/2014/main" id="{B30AB87E-C6DC-9630-650F-4C6C9959777E}"/>
              </a:ext>
            </a:extLst>
          </p:cNvPr>
          <p:cNvPicPr>
            <a:picLocks noChangeAspect="1"/>
          </p:cNvPicPr>
          <p:nvPr/>
        </p:nvPicPr>
        <p:blipFill>
          <a:blip r:embed="rId5"/>
          <a:srcRect l="36667" t="21852" r="8333" b="31481"/>
          <a:stretch>
            <a:fillRect/>
          </a:stretch>
        </p:blipFill>
        <p:spPr>
          <a:xfrm>
            <a:off x="4099727" y="4248163"/>
            <a:ext cx="5029200" cy="2400326"/>
          </a:xfrm>
          <a:prstGeom prst="rect">
            <a:avLst/>
          </a:prstGeom>
        </p:spPr>
      </p:pic>
      <p:pic>
        <p:nvPicPr>
          <p:cNvPr id="13" name="Resim 12">
            <a:extLst>
              <a:ext uri="{FF2B5EF4-FFF2-40B4-BE49-F238E27FC236}">
                <a16:creationId xmlns:a16="http://schemas.microsoft.com/office/drawing/2014/main" id="{FF5D70B1-5FCE-37A0-D736-D9AF974CBA0B}"/>
              </a:ext>
            </a:extLst>
          </p:cNvPr>
          <p:cNvPicPr>
            <a:picLocks noChangeAspect="1"/>
          </p:cNvPicPr>
          <p:nvPr/>
        </p:nvPicPr>
        <p:blipFill>
          <a:blip r:embed="rId6"/>
          <a:srcRect l="20833" t="34815" r="20000" b="42592"/>
          <a:stretch>
            <a:fillRect/>
          </a:stretch>
        </p:blipFill>
        <p:spPr>
          <a:xfrm>
            <a:off x="171450" y="0"/>
            <a:ext cx="4629150" cy="1616075"/>
          </a:xfrm>
          <a:prstGeom prst="rect">
            <a:avLst/>
          </a:prstGeom>
        </p:spPr>
      </p:pic>
    </p:spTree>
    <p:extLst>
      <p:ext uri="{BB962C8B-B14F-4D97-AF65-F5344CB8AC3E}">
        <p14:creationId xmlns:p14="http://schemas.microsoft.com/office/powerpoint/2010/main" val="43937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B1583EC6-6B76-488E-C399-E1839FD729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srgbClr val="26262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262626">
                  <a:tint val="75000"/>
                </a:srgbClr>
              </a:solidFill>
              <a:effectLst/>
              <a:uLnTx/>
              <a:uFillTx/>
              <a:latin typeface="Calibri"/>
              <a:ea typeface="+mn-ea"/>
              <a:cs typeface="+mn-cs"/>
            </a:endParaRPr>
          </a:p>
        </p:txBody>
      </p:sp>
      <p:pic>
        <p:nvPicPr>
          <p:cNvPr id="4" name="Resim 3">
            <a:extLst>
              <a:ext uri="{FF2B5EF4-FFF2-40B4-BE49-F238E27FC236}">
                <a16:creationId xmlns:a16="http://schemas.microsoft.com/office/drawing/2014/main" id="{28C27A6B-FF2B-50DF-71DC-C94F9D4ABB9B}"/>
              </a:ext>
            </a:extLst>
          </p:cNvPr>
          <p:cNvPicPr>
            <a:picLocks noChangeAspect="1"/>
          </p:cNvPicPr>
          <p:nvPr/>
        </p:nvPicPr>
        <p:blipFill rotWithShape="1">
          <a:blip r:embed="rId2"/>
          <a:srcRect l="5000" t="18889" r="8333" b="15926"/>
          <a:stretch/>
        </p:blipFill>
        <p:spPr>
          <a:xfrm>
            <a:off x="609600" y="1752600"/>
            <a:ext cx="7924800" cy="3352800"/>
          </a:xfrm>
          <a:prstGeom prst="rect">
            <a:avLst/>
          </a:prstGeom>
        </p:spPr>
      </p:pic>
      <p:sp>
        <p:nvSpPr>
          <p:cNvPr id="6" name="Metin kutusu 5">
            <a:extLst>
              <a:ext uri="{FF2B5EF4-FFF2-40B4-BE49-F238E27FC236}">
                <a16:creationId xmlns:a16="http://schemas.microsoft.com/office/drawing/2014/main" id="{D7E50137-4974-8CA9-F5DC-6D47D0CB6194}"/>
              </a:ext>
            </a:extLst>
          </p:cNvPr>
          <p:cNvSpPr txBox="1"/>
          <p:nvPr/>
        </p:nvSpPr>
        <p:spPr>
          <a:xfrm>
            <a:off x="2438400" y="5791200"/>
            <a:ext cx="4572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53565A"/>
                </a:solidFill>
                <a:effectLst/>
                <a:uLnTx/>
                <a:uFillTx/>
                <a:latin typeface="Roboto" panose="02000000000000000000" pitchFamily="2" charset="0"/>
                <a:ea typeface="+mn-ea"/>
                <a:cs typeface="+mn-cs"/>
              </a:rPr>
              <a:t>ALO 171 SİGARA BIRAKMA DANIŞMA HATTI</a:t>
            </a:r>
          </a:p>
        </p:txBody>
      </p:sp>
    </p:spTree>
    <p:extLst>
      <p:ext uri="{BB962C8B-B14F-4D97-AF65-F5344CB8AC3E}">
        <p14:creationId xmlns:p14="http://schemas.microsoft.com/office/powerpoint/2010/main" val="3126291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32F1-F6BE-8BED-2C33-14D8EBBEC25D}"/>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C1F66FEE-8FA8-1409-E847-3C7B2CCB7413}"/>
              </a:ext>
            </a:extLst>
          </p:cNvPr>
          <p:cNvSpPr/>
          <p:nvPr/>
        </p:nvSpPr>
        <p:spPr>
          <a:xfrm>
            <a:off x="4152900" y="1901177"/>
            <a:ext cx="4800600" cy="2743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Yeşilay Danışmanlık Merkezi (YEDAM) 2015 yılında Türkiye Yeşilay Cemiyeti bünyesinde kurulmuştur. </a:t>
            </a:r>
            <a:b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br>
            <a: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YEDAM ekibinin tamamı, yetişmiş uzman psikologlar ve sosyal hizmet uzmanlarından oluşmaktadır. Türkiye genelinde ve Kıbrıs’ta aktif olarak 101 Yeşilay Danışmanlık Merkezi ile bağımlılara ve yakınlarına ücretsiz psikolojik danışmanlık ve sosyal destek verilmektedir.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C00000"/>
                </a:solidFill>
                <a:effectLst/>
                <a:uLnTx/>
                <a:uFillTx/>
                <a:latin typeface="Roboto" panose="02000000000000000000" pitchFamily="2" charset="0"/>
                <a:ea typeface="+mn-ea"/>
                <a:cs typeface="+mn-cs"/>
              </a:rPr>
              <a:t>Detaylı Bilgi İçin:</a:t>
            </a:r>
            <a:r>
              <a:rPr kumimoji="0" lang="tr-TR" sz="18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a:t>
            </a:r>
            <a:r>
              <a:rPr kumimoji="0" lang="tr-TR" sz="1800" b="1" i="0" u="none" strike="noStrike" kern="1200" cap="none" spc="0" normalizeH="0" baseline="0" noProof="0" dirty="0">
                <a:ln>
                  <a:noFill/>
                </a:ln>
                <a:solidFill>
                  <a:srgbClr val="262626"/>
                </a:solidFill>
                <a:effectLst/>
                <a:uLnTx/>
                <a:uFillTx/>
                <a:latin typeface="Roboto" panose="02000000000000000000" pitchFamily="2" charset="0"/>
                <a:ea typeface="+mn-ea"/>
                <a:cs typeface="+mn-cs"/>
                <a:hlinkClick r:id="rId3">
                  <a:extLst>
                    <a:ext uri="{A12FA001-AC4F-418D-AE19-62706E023703}">
                      <ahyp:hlinkClr xmlns:ahyp="http://schemas.microsoft.com/office/drawing/2018/hyperlinkcolor" val="tx"/>
                    </a:ext>
                  </a:extLst>
                </a:hlinkClick>
              </a:rPr>
              <a:t>https://www.yedam.org.tr</a:t>
            </a:r>
            <a:endParaRPr kumimoji="0" lang="tr-TR" sz="1800" b="1" i="0" u="none" strike="noStrike" kern="1200" cap="none" spc="0" normalizeH="0" baseline="0" noProof="0" dirty="0">
              <a:ln>
                <a:noFill/>
              </a:ln>
              <a:solidFill>
                <a:srgbClr val="262626"/>
              </a:solidFill>
              <a:effectLst/>
              <a:uLnTx/>
              <a:uFillTx/>
              <a:latin typeface="Roboto" panose="02000000000000000000" pitchFamily="2" charset="0"/>
              <a:ea typeface="+mn-ea"/>
              <a:cs typeface="+mn-cs"/>
            </a:endParaRPr>
          </a:p>
        </p:txBody>
      </p:sp>
      <p:sp>
        <p:nvSpPr>
          <p:cNvPr id="7" name="Başlık 6">
            <a:extLst>
              <a:ext uri="{FF2B5EF4-FFF2-40B4-BE49-F238E27FC236}">
                <a16:creationId xmlns:a16="http://schemas.microsoft.com/office/drawing/2014/main" id="{9DDCF106-4326-33B1-0D7B-C0F4E11E2702}"/>
              </a:ext>
            </a:extLst>
          </p:cNvPr>
          <p:cNvSpPr>
            <a:spLocks noGrp="1"/>
          </p:cNvSpPr>
          <p:nvPr>
            <p:ph type="title"/>
          </p:nvPr>
        </p:nvSpPr>
        <p:spPr/>
        <p:txBody>
          <a:bodyPr/>
          <a:lstStyle/>
          <a:p>
            <a:r>
              <a:rPr lang="tr-TR" b="1" dirty="0">
                <a:solidFill>
                  <a:schemeClr val="bg1"/>
                </a:solidFill>
              </a:rPr>
              <a:t>TEDAVİ ve REHABİLİTASYON</a:t>
            </a:r>
            <a:endParaRPr lang="tr-TR" dirty="0"/>
          </a:p>
        </p:txBody>
      </p:sp>
      <p:sp>
        <p:nvSpPr>
          <p:cNvPr id="2" name="AutoShape 2" descr=" Yeşilay Yaşam Becerileri Eğitim Programı (YYBE) ">
            <a:extLst>
              <a:ext uri="{FF2B5EF4-FFF2-40B4-BE49-F238E27FC236}">
                <a16:creationId xmlns:a16="http://schemas.microsoft.com/office/drawing/2014/main" id="{A4976537-4D80-C81E-E56F-869FE7C6288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262626"/>
              </a:solidFill>
              <a:effectLst/>
              <a:uLnTx/>
              <a:uFillTx/>
              <a:latin typeface="Calibri"/>
              <a:ea typeface="+mn-ea"/>
              <a:cs typeface="+mn-cs"/>
            </a:endParaRPr>
          </a:p>
        </p:txBody>
      </p:sp>
      <p:pic>
        <p:nvPicPr>
          <p:cNvPr id="6" name="Resim 5">
            <a:extLst>
              <a:ext uri="{FF2B5EF4-FFF2-40B4-BE49-F238E27FC236}">
                <a16:creationId xmlns:a16="http://schemas.microsoft.com/office/drawing/2014/main" id="{0FBC7449-9F19-C19B-7066-7D85FA858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800" y="5257800"/>
            <a:ext cx="2133600" cy="1406236"/>
          </a:xfrm>
          <a:prstGeom prst="rect">
            <a:avLst/>
          </a:prstGeom>
        </p:spPr>
      </p:pic>
      <p:sp>
        <p:nvSpPr>
          <p:cNvPr id="8" name="Slayt Numarası Yer Tutucusu 7">
            <a:extLst>
              <a:ext uri="{FF2B5EF4-FFF2-40B4-BE49-F238E27FC236}">
                <a16:creationId xmlns:a16="http://schemas.microsoft.com/office/drawing/2014/main" id="{121948F2-F125-3423-E5BE-F4C5C446AD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srgbClr val="26262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262626">
                  <a:tint val="75000"/>
                </a:srgbClr>
              </a:solidFill>
              <a:effectLst/>
              <a:uLnTx/>
              <a:uFillTx/>
              <a:latin typeface="Calibri"/>
              <a:ea typeface="+mn-ea"/>
              <a:cs typeface="+mn-cs"/>
            </a:endParaRPr>
          </a:p>
        </p:txBody>
      </p:sp>
      <p:pic>
        <p:nvPicPr>
          <p:cNvPr id="3" name="Picture 2" descr="Giresun Yeşilay Danışmanlık Merkezi (YEDAM) - yorumlar, fotoğraflar,  telefon numaraları ve adres bilgileri - Giresun şehrinde herkese açık  hizmetler - Nicelocal.biz.tr">
            <a:extLst>
              <a:ext uri="{FF2B5EF4-FFF2-40B4-BE49-F238E27FC236}">
                <a16:creationId xmlns:a16="http://schemas.microsoft.com/office/drawing/2014/main" id="{46BB5F3A-C63D-8DC8-E7DC-3BC78A200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 y="1600200"/>
            <a:ext cx="4043680" cy="5106035"/>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a:extLst>
              <a:ext uri="{FF2B5EF4-FFF2-40B4-BE49-F238E27FC236}">
                <a16:creationId xmlns:a16="http://schemas.microsoft.com/office/drawing/2014/main" id="{88D61DAB-9763-1458-93D6-383585B4C8C9}"/>
              </a:ext>
            </a:extLst>
          </p:cNvPr>
          <p:cNvPicPr>
            <a:picLocks noChangeAspect="1"/>
          </p:cNvPicPr>
          <p:nvPr/>
        </p:nvPicPr>
        <p:blipFill rotWithShape="1">
          <a:blip r:embed="rId6"/>
          <a:srcRect l="34209" t="21904" r="25612" b="40681"/>
          <a:stretch/>
        </p:blipFill>
        <p:spPr>
          <a:xfrm>
            <a:off x="2895600" y="4800600"/>
            <a:ext cx="3886200" cy="1905635"/>
          </a:xfrm>
          <a:prstGeom prst="rect">
            <a:avLst/>
          </a:prstGeom>
        </p:spPr>
      </p:pic>
    </p:spTree>
    <p:extLst>
      <p:ext uri="{BB962C8B-B14F-4D97-AF65-F5344CB8AC3E}">
        <p14:creationId xmlns:p14="http://schemas.microsoft.com/office/powerpoint/2010/main" val="1560488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35DF6-09E7-E03B-7091-296F96D76DB0}"/>
            </a:ext>
          </a:extLst>
        </p:cNvPr>
        <p:cNvGrpSpPr/>
        <p:nvPr/>
      </p:nvGrpSpPr>
      <p:grpSpPr>
        <a:xfrm>
          <a:off x="0" y="0"/>
          <a:ext cx="0" cy="0"/>
          <a:chOff x="0" y="0"/>
          <a:chExt cx="0" cy="0"/>
        </a:xfrm>
      </p:grpSpPr>
      <p:sp>
        <p:nvSpPr>
          <p:cNvPr id="7" name="Başlık 6">
            <a:extLst>
              <a:ext uri="{FF2B5EF4-FFF2-40B4-BE49-F238E27FC236}">
                <a16:creationId xmlns:a16="http://schemas.microsoft.com/office/drawing/2014/main" id="{6180D44C-8ACF-EFC3-BF3E-BF6A6B7734F3}"/>
              </a:ext>
            </a:extLst>
          </p:cNvPr>
          <p:cNvSpPr>
            <a:spLocks noGrp="1"/>
          </p:cNvSpPr>
          <p:nvPr>
            <p:ph type="title"/>
          </p:nvPr>
        </p:nvSpPr>
        <p:spPr/>
        <p:txBody>
          <a:bodyPr/>
          <a:lstStyle/>
          <a:p>
            <a:r>
              <a:rPr lang="tr-TR" b="1" dirty="0">
                <a:solidFill>
                  <a:schemeClr val="bg1"/>
                </a:solidFill>
              </a:rPr>
              <a:t>TEDAVİ ve REHABİLİTASYON</a:t>
            </a:r>
            <a:endParaRPr lang="tr-TR" dirty="0"/>
          </a:p>
        </p:txBody>
      </p:sp>
      <p:sp>
        <p:nvSpPr>
          <p:cNvPr id="2" name="AutoShape 2" descr=" Yeşilay Yaşam Becerileri Eğitim Programı (YYBE) ">
            <a:extLst>
              <a:ext uri="{FF2B5EF4-FFF2-40B4-BE49-F238E27FC236}">
                <a16:creationId xmlns:a16="http://schemas.microsoft.com/office/drawing/2014/main" id="{F3CAA200-90BD-87BE-2346-875DC4C7929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262626"/>
              </a:solidFill>
              <a:effectLst/>
              <a:uLnTx/>
              <a:uFillTx/>
              <a:latin typeface="Calibri"/>
              <a:ea typeface="+mn-ea"/>
              <a:cs typeface="+mn-cs"/>
            </a:endParaRPr>
          </a:p>
        </p:txBody>
      </p:sp>
      <p:pic>
        <p:nvPicPr>
          <p:cNvPr id="8" name="Resim 7">
            <a:extLst>
              <a:ext uri="{FF2B5EF4-FFF2-40B4-BE49-F238E27FC236}">
                <a16:creationId xmlns:a16="http://schemas.microsoft.com/office/drawing/2014/main" id="{7B0FAF42-5D2D-0E3D-ABC1-647DD3B24227}"/>
              </a:ext>
            </a:extLst>
          </p:cNvPr>
          <p:cNvPicPr>
            <a:picLocks noChangeAspect="1"/>
          </p:cNvPicPr>
          <p:nvPr/>
        </p:nvPicPr>
        <p:blipFill rotWithShape="1">
          <a:blip r:embed="rId3"/>
          <a:srcRect l="13334" t="35185" r="57500" b="7037"/>
          <a:stretch/>
        </p:blipFill>
        <p:spPr>
          <a:xfrm>
            <a:off x="304800" y="2362200"/>
            <a:ext cx="2667000" cy="2971800"/>
          </a:xfrm>
          <a:prstGeom prst="rect">
            <a:avLst/>
          </a:prstGeom>
        </p:spPr>
      </p:pic>
      <p:pic>
        <p:nvPicPr>
          <p:cNvPr id="5122" name="Picture 2" descr="Toplum Sağlığı, Sağlıklı Hayat ve Aile Sağlığı Merkezi Mart'ta Açılıyor -  Yeşilgiresun Gazetesi">
            <a:extLst>
              <a:ext uri="{FF2B5EF4-FFF2-40B4-BE49-F238E27FC236}">
                <a16:creationId xmlns:a16="http://schemas.microsoft.com/office/drawing/2014/main" id="{9790B98B-B4A9-B24B-BD13-6581745D2E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124200"/>
            <a:ext cx="2667000" cy="2209800"/>
          </a:xfrm>
          <a:prstGeom prst="rect">
            <a:avLst/>
          </a:prstGeom>
          <a:noFill/>
          <a:extLst>
            <a:ext uri="{909E8E84-426E-40DD-AFC4-6F175D3DCCD1}">
              <a14:hiddenFill xmlns:a14="http://schemas.microsoft.com/office/drawing/2010/main">
                <a:solidFill>
                  <a:srgbClr val="FFFFFF"/>
                </a:solidFill>
              </a14:hiddenFill>
            </a:ext>
          </a:extLst>
        </p:spPr>
      </p:pic>
      <p:sp>
        <p:nvSpPr>
          <p:cNvPr id="10" name="Metin kutusu 9">
            <a:extLst>
              <a:ext uri="{FF2B5EF4-FFF2-40B4-BE49-F238E27FC236}">
                <a16:creationId xmlns:a16="http://schemas.microsoft.com/office/drawing/2014/main" id="{C2196BE9-BE64-BB6E-EBBB-D8AE07FEDCD8}"/>
              </a:ext>
            </a:extLst>
          </p:cNvPr>
          <p:cNvSpPr txBox="1"/>
          <p:nvPr/>
        </p:nvSpPr>
        <p:spPr>
          <a:xfrm>
            <a:off x="3886202" y="1755611"/>
            <a:ext cx="4572000" cy="424731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Sağlıklı Hayat Merkezleri, sağlığa yönelik risklerden birey ve toplumu korumak, sağlıklı hayat tarzını teşvik etmek, birinci basamak sağlık hizmetlerini güçlendirmek ve bu hizmetlere ulaşımı kolaylaştırmak amacıyla </a:t>
            </a:r>
            <a:r>
              <a:rPr kumimoji="0" lang="tr-TR"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risk faktörleriyle mücadele, beslenme danışmanlığı, psiko-sosyal danışmanlık, ağız ve diş sağlığı, enjeksiyon hizmetleri, kadın ve üreme sağlığı, okul sağlığı, kanser erken teşhis ve tarama ve eğitim, </a:t>
            </a:r>
            <a:r>
              <a:rPr kumimoji="0" lang="tr-TR" sz="1800" b="0" i="1" u="none" strike="noStrike" kern="1200" cap="none" spc="0" normalizeH="0" baseline="0" noProof="0" dirty="0">
                <a:ln>
                  <a:noFill/>
                </a:ln>
                <a:solidFill>
                  <a:srgbClr val="000000"/>
                </a:solidFill>
                <a:effectLst/>
                <a:highlight>
                  <a:srgbClr val="00FFFF"/>
                </a:highlight>
                <a:uLnTx/>
                <a:uFillTx/>
                <a:latin typeface="Roboto" panose="02000000000000000000" pitchFamily="2" charset="0"/>
                <a:ea typeface="+mn-ea"/>
                <a:cs typeface="+mn-cs"/>
              </a:rPr>
              <a:t>sigara bırakma danışmanlığı, uyuşturucu kullanan kişi ve yakını için danışmanlık, </a:t>
            </a:r>
            <a:r>
              <a:rPr kumimoji="0" lang="tr-TR"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enfeksiyon hastalıklarının kontrolü, bulaşıcı olmayan hastalıkların yönetimi gibi konularda hizmet vermektedir. </a:t>
            </a:r>
          </a:p>
        </p:txBody>
      </p:sp>
      <p:sp>
        <p:nvSpPr>
          <p:cNvPr id="11" name="Slayt Numarası Yer Tutucusu 10">
            <a:extLst>
              <a:ext uri="{FF2B5EF4-FFF2-40B4-BE49-F238E27FC236}">
                <a16:creationId xmlns:a16="http://schemas.microsoft.com/office/drawing/2014/main" id="{8989CEFC-E7C5-A79E-DAA6-AF81757173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srgbClr val="26262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262626">
                  <a:tint val="75000"/>
                </a:srgbClr>
              </a:solidFill>
              <a:effectLst/>
              <a:uLnTx/>
              <a:uFillTx/>
              <a:latin typeface="Calibri"/>
              <a:ea typeface="+mn-ea"/>
              <a:cs typeface="+mn-cs"/>
            </a:endParaRPr>
          </a:p>
        </p:txBody>
      </p:sp>
    </p:spTree>
    <p:extLst>
      <p:ext uri="{BB962C8B-B14F-4D97-AF65-F5344CB8AC3E}">
        <p14:creationId xmlns:p14="http://schemas.microsoft.com/office/powerpoint/2010/main" val="174075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ACCD543F-7323-8388-CBF3-AFB1492A1210}"/>
              </a:ext>
            </a:extLst>
          </p:cNvPr>
          <p:cNvSpPr txBox="1"/>
          <p:nvPr/>
        </p:nvSpPr>
        <p:spPr>
          <a:xfrm>
            <a:off x="894572" y="304800"/>
            <a:ext cx="7354855" cy="2185214"/>
          </a:xfrm>
          <a:prstGeom prst="rect">
            <a:avLst/>
          </a:prstGeom>
          <a:noFill/>
        </p:spPr>
        <p:txBody>
          <a:bodyPr wrap="square">
            <a:spAutoFit/>
          </a:bodyPr>
          <a:lstStyle/>
          <a:p>
            <a:pPr algn="ctr" defTabSz="685800"/>
            <a:r>
              <a:rPr lang="tr-TR" sz="2700" b="1" dirty="0">
                <a:solidFill>
                  <a:srgbClr val="000000"/>
                </a:solidFill>
                <a:latin typeface="Times New Roman" panose="02020603050405020304" pitchFamily="18" charset="0"/>
              </a:rPr>
              <a:t>4207 SAYILI “TÜTÜN MAMÜLLERİNİN ZARARLARININ ÖNLENMESİNE DAİR KANUN”..</a:t>
            </a:r>
          </a:p>
          <a:p>
            <a:pPr algn="ctr" defTabSz="685800"/>
            <a:endParaRPr lang="tr-TR" sz="1350" dirty="0">
              <a:solidFill>
                <a:srgbClr val="000000"/>
              </a:solidFill>
              <a:latin typeface="Times New Roman" panose="02020603050405020304" pitchFamily="18" charset="0"/>
            </a:endParaRPr>
          </a:p>
          <a:p>
            <a:pPr algn="ctr" defTabSz="685800"/>
            <a:r>
              <a:rPr lang="tr-TR" sz="1350" dirty="0">
                <a:solidFill>
                  <a:srgbClr val="000000"/>
                </a:solidFill>
                <a:latin typeface="Times New Roman" panose="02020603050405020304" pitchFamily="18" charset="0"/>
              </a:rPr>
              <a:t>1996’da yürürlüğe girdi….2008 de revize edildi: </a:t>
            </a:r>
            <a:r>
              <a:rPr lang="tr-TR" sz="1400" b="1" dirty="0">
                <a:solidFill>
                  <a:srgbClr val="374151"/>
                </a:solidFill>
                <a:highlight>
                  <a:srgbClr val="FFFF00"/>
                </a:highlight>
                <a:latin typeface="Roboto" panose="02000000000000000000" pitchFamily="2" charset="0"/>
                <a:ea typeface="Roboto" panose="02000000000000000000" pitchFamily="2" charset="0"/>
                <a:cs typeface="Roboto" panose="02000000000000000000" pitchFamily="2" charset="0"/>
              </a:rPr>
              <a:t>5727 sayılı Tütün ve Tütün Ürünlerinin Zararlarının Önlenmesi ve Kontrolü Hakkında Kanun</a:t>
            </a:r>
            <a:endParaRPr lang="tr-TR" sz="1400" dirty="0"/>
          </a:p>
          <a:p>
            <a:pPr algn="ctr" defTabSz="685800"/>
            <a:endParaRPr lang="tr-TR" sz="1350" dirty="0">
              <a:solidFill>
                <a:prstClr val="black"/>
              </a:solidFill>
              <a:latin typeface="Calibri" panose="020F0502020204030204"/>
            </a:endParaRPr>
          </a:p>
        </p:txBody>
      </p:sp>
      <p:sp>
        <p:nvSpPr>
          <p:cNvPr id="5" name="Slayt Numarası Yer Tutucusu 4">
            <a:extLst>
              <a:ext uri="{FF2B5EF4-FFF2-40B4-BE49-F238E27FC236}">
                <a16:creationId xmlns:a16="http://schemas.microsoft.com/office/drawing/2014/main" id="{890279C1-7104-7D36-2ED8-4EA5F619F0E6}"/>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28</a:t>
            </a:fld>
            <a:endParaRPr lang="tr-TR">
              <a:solidFill>
                <a:prstClr val="black">
                  <a:tint val="75000"/>
                </a:prstClr>
              </a:solidFill>
              <a:latin typeface="Calibri" panose="020F0502020204030204"/>
            </a:endParaRPr>
          </a:p>
        </p:txBody>
      </p:sp>
      <p:sp>
        <p:nvSpPr>
          <p:cNvPr id="9" name="Metin kutusu 8">
            <a:extLst>
              <a:ext uri="{FF2B5EF4-FFF2-40B4-BE49-F238E27FC236}">
                <a16:creationId xmlns:a16="http://schemas.microsoft.com/office/drawing/2014/main" id="{8419992D-9DDB-DC68-7CD2-748F23C6E03C}"/>
              </a:ext>
            </a:extLst>
          </p:cNvPr>
          <p:cNvSpPr txBox="1"/>
          <p:nvPr/>
        </p:nvSpPr>
        <p:spPr>
          <a:xfrm>
            <a:off x="339969" y="3081773"/>
            <a:ext cx="8561693" cy="1015663"/>
          </a:xfrm>
          <a:prstGeom prst="rect">
            <a:avLst/>
          </a:prstGeom>
          <a:solidFill>
            <a:schemeClr val="bg2"/>
          </a:solidFill>
        </p:spPr>
        <p:txBody>
          <a:bodyPr wrap="square">
            <a:spAutoFit/>
          </a:bodyPr>
          <a:lstStyle/>
          <a:p>
            <a:r>
              <a:rPr lang="tr-TR" sz="2000" b="0" i="0" dirty="0">
                <a:solidFill>
                  <a:srgbClr val="212529"/>
                </a:solidFill>
                <a:effectLst/>
                <a:highlight>
                  <a:srgbClr val="00B0F0"/>
                </a:highlight>
                <a:latin typeface="Roboto" panose="02000000000000000000" pitchFamily="2" charset="0"/>
              </a:rPr>
              <a:t>Türkiye’de 2020 yılında yürürlüğe giren bir kanunla (4733 sayılı kanun) </a:t>
            </a:r>
            <a:r>
              <a:rPr lang="tr-TR" sz="2000" b="1" i="0" dirty="0">
                <a:solidFill>
                  <a:srgbClr val="212529"/>
                </a:solidFill>
                <a:effectLst/>
                <a:latin typeface="Roboto" panose="02000000000000000000" pitchFamily="2" charset="0"/>
              </a:rPr>
              <a:t>elektronik sigara, ısıtılmış tütün ürünleri başta olmak üzere</a:t>
            </a:r>
            <a:r>
              <a:rPr lang="tr-TR" sz="2000" b="0" i="0" dirty="0">
                <a:solidFill>
                  <a:srgbClr val="212529"/>
                </a:solidFill>
                <a:effectLst/>
                <a:latin typeface="Roboto" panose="02000000000000000000" pitchFamily="2" charset="0"/>
              </a:rPr>
              <a:t> bu ürünlerin </a:t>
            </a:r>
            <a:r>
              <a:rPr lang="tr-TR" sz="2000" b="0" i="0" dirty="0">
                <a:solidFill>
                  <a:schemeClr val="bg1"/>
                </a:solidFill>
                <a:effectLst/>
                <a:highlight>
                  <a:srgbClr val="282828"/>
                </a:highlight>
                <a:latin typeface="Roboto" panose="02000000000000000000" pitchFamily="2" charset="0"/>
              </a:rPr>
              <a:t>üretimi, piyasaya arzı ve satışı </a:t>
            </a:r>
            <a:r>
              <a:rPr lang="tr-TR" sz="2000" b="0" i="0" dirty="0">
                <a:solidFill>
                  <a:srgbClr val="212529"/>
                </a:solidFill>
                <a:effectLst/>
                <a:latin typeface="Roboto" panose="02000000000000000000" pitchFamily="2" charset="0"/>
              </a:rPr>
              <a:t>yasaktır.</a:t>
            </a:r>
          </a:p>
        </p:txBody>
      </p:sp>
      <p:sp>
        <p:nvSpPr>
          <p:cNvPr id="13" name="Metin kutusu 12">
            <a:extLst>
              <a:ext uri="{FF2B5EF4-FFF2-40B4-BE49-F238E27FC236}">
                <a16:creationId xmlns:a16="http://schemas.microsoft.com/office/drawing/2014/main" id="{C045FFF1-FF14-84DA-E5A4-11CB58440ED8}"/>
              </a:ext>
            </a:extLst>
          </p:cNvPr>
          <p:cNvSpPr txBox="1"/>
          <p:nvPr/>
        </p:nvSpPr>
        <p:spPr>
          <a:xfrm>
            <a:off x="304800" y="4953000"/>
            <a:ext cx="8839200" cy="707886"/>
          </a:xfrm>
          <a:prstGeom prst="rect">
            <a:avLst/>
          </a:prstGeom>
          <a:solidFill>
            <a:schemeClr val="accent4">
              <a:lumMod val="20000"/>
              <a:lumOff val="80000"/>
            </a:schemeClr>
          </a:solidFill>
        </p:spPr>
        <p:txBody>
          <a:bodyPr wrap="square">
            <a:spAutoFit/>
          </a:bodyPr>
          <a:lstStyle/>
          <a:p>
            <a:pPr algn="just"/>
            <a:r>
              <a:rPr lang="tr-TR" sz="2000" b="0" i="0" dirty="0">
                <a:solidFill>
                  <a:srgbClr val="212529"/>
                </a:solidFill>
                <a:effectLst/>
                <a:latin typeface="Roboto" panose="02000000000000000000" pitchFamily="2" charset="0"/>
              </a:rPr>
              <a:t>Türkiye’nin imzaladığı uluslararası bir anlaşma olan ‘</a:t>
            </a:r>
            <a:r>
              <a:rPr lang="tr-TR" sz="2000" b="1" i="0" dirty="0">
                <a:solidFill>
                  <a:srgbClr val="212529"/>
                </a:solidFill>
                <a:effectLst/>
                <a:latin typeface="Roboto" panose="02000000000000000000" pitchFamily="2" charset="0"/>
              </a:rPr>
              <a:t>Tütün Kontrolü Çerçeve Sözleşmesi’ </a:t>
            </a:r>
            <a:r>
              <a:rPr lang="tr-TR" sz="2000" b="0" i="0" dirty="0">
                <a:solidFill>
                  <a:srgbClr val="212529"/>
                </a:solidFill>
                <a:effectLst/>
                <a:latin typeface="Roboto" panose="02000000000000000000" pitchFamily="2" charset="0"/>
              </a:rPr>
              <a:t>bu müdahalelere izin verilmemesini garanti altına alır.</a:t>
            </a:r>
            <a:endParaRPr lang="tr-TR" sz="2000" dirty="0"/>
          </a:p>
        </p:txBody>
      </p:sp>
    </p:spTree>
    <p:extLst>
      <p:ext uri="{BB962C8B-B14F-4D97-AF65-F5344CB8AC3E}">
        <p14:creationId xmlns:p14="http://schemas.microsoft.com/office/powerpoint/2010/main" val="603990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A2883DE-8B0F-138D-BE21-1A0016187DBE}"/>
              </a:ext>
            </a:extLst>
          </p:cNvPr>
          <p:cNvSpPr txBox="1"/>
          <p:nvPr/>
        </p:nvSpPr>
        <p:spPr>
          <a:xfrm>
            <a:off x="38100" y="0"/>
            <a:ext cx="9067800" cy="6586418"/>
          </a:xfrm>
          <a:prstGeom prst="rect">
            <a:avLst/>
          </a:prstGeom>
          <a:noFill/>
        </p:spPr>
        <p:txBody>
          <a:bodyPr wrap="square">
            <a:spAutoFit/>
          </a:bodyPr>
          <a:lstStyle/>
          <a:p>
            <a:pPr algn="just">
              <a:lnSpc>
                <a:spcPct val="150000"/>
              </a:lnSpc>
            </a:pPr>
            <a:r>
              <a:rPr lang="tr-TR" sz="1700" b="0" i="0" u="none" strike="noStrike" baseline="0" dirty="0">
                <a:solidFill>
                  <a:srgbClr val="000000"/>
                </a:solidFill>
                <a:latin typeface="Times New Roman" panose="02020603050405020304" pitchFamily="18" charset="0"/>
              </a:rPr>
              <a:t>Tütün ürünlerinin ve üretici firmalarının, </a:t>
            </a:r>
            <a:r>
              <a:rPr lang="tr-TR" sz="1700" b="1" i="0" u="none" strike="noStrike" baseline="0" dirty="0">
                <a:solidFill>
                  <a:srgbClr val="000000"/>
                </a:solidFill>
                <a:highlight>
                  <a:srgbClr val="00FF00"/>
                </a:highlight>
                <a:latin typeface="Times New Roman" panose="02020603050405020304" pitchFamily="18" charset="0"/>
              </a:rPr>
              <a:t>reklam ve tanıtımının yapılması </a:t>
            </a:r>
            <a:r>
              <a:rPr lang="tr-TR" sz="1700" b="1" i="0" u="none" strike="noStrike" baseline="0" dirty="0">
                <a:solidFill>
                  <a:srgbClr val="000000"/>
                </a:solidFill>
                <a:latin typeface="Times New Roman" panose="02020603050405020304" pitchFamily="18" charset="0"/>
              </a:rPr>
              <a:t>yasaktır</a:t>
            </a:r>
            <a:r>
              <a:rPr lang="tr-TR" sz="1700" b="0" i="0" u="none" strike="noStrike" baseline="0" dirty="0">
                <a:solidFill>
                  <a:srgbClr val="000000"/>
                </a:solidFill>
                <a:latin typeface="Times New Roman" panose="02020603050405020304" pitchFamily="18" charset="0"/>
              </a:rPr>
              <a:t>. • Tütün ürünleri üreten ve </a:t>
            </a:r>
            <a:r>
              <a:rPr lang="tr-TR" sz="1700" b="1" i="0" u="none" strike="noStrike" baseline="0" dirty="0">
                <a:solidFill>
                  <a:srgbClr val="000000"/>
                </a:solidFill>
                <a:latin typeface="Times New Roman" panose="02020603050405020304" pitchFamily="18" charset="0"/>
              </a:rPr>
              <a:t>pazarlayan şirketler, </a:t>
            </a:r>
            <a:r>
              <a:rPr lang="tr-TR" sz="1700" b="1" i="0" u="none" strike="noStrike" baseline="0" dirty="0">
                <a:solidFill>
                  <a:srgbClr val="000000"/>
                </a:solidFill>
                <a:highlight>
                  <a:srgbClr val="FFFF00"/>
                </a:highlight>
                <a:latin typeface="Times New Roman" panose="02020603050405020304" pitchFamily="18" charset="0"/>
              </a:rPr>
              <a:t>hiçbir etkinliğe destek olamazlar</a:t>
            </a:r>
            <a:r>
              <a:rPr lang="tr-TR" sz="1700" b="0" i="0" u="none" strike="noStrike" baseline="0" dirty="0">
                <a:solidFill>
                  <a:srgbClr val="000000"/>
                </a:solidFill>
                <a:latin typeface="Times New Roman" panose="02020603050405020304" pitchFamily="18" charset="0"/>
              </a:rPr>
              <a:t>. • Tütün ürünleri, televizyonlarda, dizilerde, filmlerde, müzik kliplerinde, sahne gösterilerinde </a:t>
            </a:r>
            <a:r>
              <a:rPr lang="tr-TR" sz="1700" b="1" i="0" u="none" strike="noStrike" baseline="0" dirty="0">
                <a:solidFill>
                  <a:srgbClr val="000000"/>
                </a:solidFill>
                <a:highlight>
                  <a:srgbClr val="FF00FF"/>
                </a:highlight>
                <a:latin typeface="Times New Roman" panose="02020603050405020304" pitchFamily="18" charset="0"/>
              </a:rPr>
              <a:t>rol gereği bile olsa kullanılamazlar</a:t>
            </a:r>
            <a:r>
              <a:rPr lang="tr-TR" sz="1700" b="0" i="0" u="none" strike="noStrike" baseline="0" dirty="0">
                <a:solidFill>
                  <a:srgbClr val="000000"/>
                </a:solidFill>
                <a:highlight>
                  <a:srgbClr val="FF00FF"/>
                </a:highlight>
                <a:latin typeface="Times New Roman" panose="02020603050405020304" pitchFamily="18" charset="0"/>
              </a:rPr>
              <a:t>. </a:t>
            </a:r>
            <a:r>
              <a:rPr lang="tr-TR" sz="1700" b="0" i="0" u="none" strike="noStrike" baseline="0" dirty="0">
                <a:solidFill>
                  <a:srgbClr val="000000"/>
                </a:solidFill>
                <a:latin typeface="Times New Roman" panose="02020603050405020304" pitchFamily="18" charset="0"/>
              </a:rPr>
              <a:t>• </a:t>
            </a:r>
            <a:r>
              <a:rPr lang="tr-TR" sz="1700" b="1" i="0" u="none" strike="noStrike" baseline="0" dirty="0">
                <a:solidFill>
                  <a:srgbClr val="000000"/>
                </a:solidFill>
                <a:highlight>
                  <a:srgbClr val="FFFF00"/>
                </a:highlight>
                <a:latin typeface="Times New Roman" panose="02020603050405020304" pitchFamily="18" charset="0"/>
              </a:rPr>
              <a:t>Resmî üniforma ile çalışanlar bu üniforma ile kamuoyu önünde tütün ve tütün ürünleri içemezler. Resmî ve özel kurumların ve işyerlerinin her türlü kapalı alanlarında her ne surette olursa olsun tütün ve tütün ürünleri içilemez. Tütün ve tütün ürünlerinin içilmesinin yasaklandığı yerlerde yasal düzenleme ve uyarıların gösterilmesi zorunludur. </a:t>
            </a:r>
            <a:r>
              <a:rPr lang="tr-TR" sz="1700" b="1" dirty="0">
                <a:solidFill>
                  <a:srgbClr val="000000"/>
                </a:solidFill>
                <a:highlight>
                  <a:srgbClr val="FFFF00"/>
                </a:highlight>
                <a:latin typeface="Times New Roman" panose="02020603050405020304" pitchFamily="18" charset="0"/>
              </a:rPr>
              <a:t>Sağlık, spor ve eğitim kuruluşlarında tütün satışı ve kullanımı yasaktır</a:t>
            </a:r>
            <a:r>
              <a:rPr lang="tr-TR" sz="1700" dirty="0">
                <a:solidFill>
                  <a:srgbClr val="000000"/>
                </a:solidFill>
                <a:latin typeface="Times New Roman" panose="02020603050405020304" pitchFamily="18" charset="0"/>
              </a:rPr>
              <a:t>. </a:t>
            </a:r>
            <a:endParaRPr lang="tr-TR" sz="1700" b="1" dirty="0">
              <a:solidFill>
                <a:srgbClr val="000000"/>
              </a:solidFill>
              <a:highlight>
                <a:srgbClr val="FFFF00"/>
              </a:highlight>
              <a:latin typeface="Times New Roman" panose="02020603050405020304" pitchFamily="18" charset="0"/>
            </a:endParaRPr>
          </a:p>
          <a:p>
            <a:pPr algn="just"/>
            <a:r>
              <a:rPr lang="tr-TR" sz="1700" b="0" i="0" u="none" strike="noStrike" baseline="0" dirty="0">
                <a:solidFill>
                  <a:srgbClr val="000000"/>
                </a:solidFill>
                <a:latin typeface="Times New Roman" panose="02020603050405020304" pitchFamily="18" charset="0"/>
              </a:rPr>
              <a:t>18 yaşından </a:t>
            </a:r>
            <a:r>
              <a:rPr lang="tr-TR" sz="1700" b="0" i="0" u="none" strike="noStrike" baseline="0" dirty="0">
                <a:solidFill>
                  <a:srgbClr val="000000"/>
                </a:solidFill>
                <a:highlight>
                  <a:srgbClr val="FFFF00"/>
                </a:highlight>
                <a:latin typeface="Times New Roman" panose="02020603050405020304" pitchFamily="18" charset="0"/>
              </a:rPr>
              <a:t>küçüklere sigara satışı yasak</a:t>
            </a:r>
            <a:r>
              <a:rPr lang="tr-TR" sz="1700" b="0" i="0" u="none" strike="noStrike" baseline="0" dirty="0">
                <a:solidFill>
                  <a:srgbClr val="000000"/>
                </a:solidFill>
                <a:latin typeface="Times New Roman" panose="02020603050405020304" pitchFamily="18" charset="0"/>
              </a:rPr>
              <a:t>tır. Aykırı </a:t>
            </a:r>
            <a:r>
              <a:rPr lang="tr-TR" sz="1700" i="0" u="none" strike="noStrike" baseline="0" dirty="0">
                <a:solidFill>
                  <a:srgbClr val="000000"/>
                </a:solidFill>
                <a:latin typeface="Times New Roman" panose="02020603050405020304" pitchFamily="18" charset="0"/>
              </a:rPr>
              <a:t>davrananlara</a:t>
            </a:r>
            <a:r>
              <a:rPr lang="tr-TR" sz="1700" b="1" i="0" u="none" strike="noStrike" baseline="0" dirty="0">
                <a:solidFill>
                  <a:srgbClr val="000000"/>
                </a:solidFill>
                <a:latin typeface="Times New Roman" panose="02020603050405020304" pitchFamily="18" charset="0"/>
              </a:rPr>
              <a:t> </a:t>
            </a:r>
            <a:r>
              <a:rPr lang="tr-TR" sz="1700" b="1" i="0" u="none" strike="noStrike" baseline="0" dirty="0">
                <a:solidFill>
                  <a:srgbClr val="000000"/>
                </a:solidFill>
                <a:highlight>
                  <a:srgbClr val="FF0000"/>
                </a:highlight>
                <a:latin typeface="Times New Roman" panose="02020603050405020304" pitchFamily="18" charset="0"/>
              </a:rPr>
              <a:t>6 aydan 1 yıla kadar hapis cezası</a:t>
            </a:r>
            <a:r>
              <a:rPr lang="tr-TR" sz="1700" b="0" i="0" u="none" strike="noStrike" baseline="0" dirty="0">
                <a:solidFill>
                  <a:srgbClr val="000000"/>
                </a:solidFill>
                <a:highlight>
                  <a:srgbClr val="FF0000"/>
                </a:highlight>
                <a:latin typeface="Times New Roman" panose="02020603050405020304" pitchFamily="18" charset="0"/>
              </a:rPr>
              <a:t> </a:t>
            </a:r>
            <a:r>
              <a:rPr lang="tr-TR" sz="1700" b="0" i="0" u="none" strike="noStrike" baseline="0" dirty="0">
                <a:solidFill>
                  <a:srgbClr val="000000"/>
                </a:solidFill>
                <a:latin typeface="Times New Roman" panose="02020603050405020304" pitchFamily="18" charset="0"/>
              </a:rPr>
              <a:t>verilebilir. 18 yaşını doldurmamış kişiler, tütün ürünü </a:t>
            </a:r>
            <a:r>
              <a:rPr lang="tr-TR" sz="1700" b="1" i="0" u="none" strike="noStrike" baseline="0" dirty="0">
                <a:solidFill>
                  <a:srgbClr val="000000"/>
                </a:solidFill>
                <a:highlight>
                  <a:srgbClr val="00FFFF"/>
                </a:highlight>
                <a:latin typeface="Times New Roman" panose="02020603050405020304" pitchFamily="18" charset="0"/>
              </a:rPr>
              <a:t>işletmelerinde, pazarlanması ve satışında çalıştırılamaz</a:t>
            </a:r>
            <a:r>
              <a:rPr lang="tr-TR" sz="1700" b="0" i="0" u="none" strike="noStrike" baseline="0" dirty="0">
                <a:solidFill>
                  <a:srgbClr val="000000"/>
                </a:solidFill>
                <a:latin typeface="Times New Roman" panose="02020603050405020304" pitchFamily="18" charset="0"/>
              </a:rPr>
              <a:t>. </a:t>
            </a:r>
            <a:endParaRPr lang="tr-TR" sz="1700" b="1" i="0" u="none" strike="noStrike" baseline="0" dirty="0">
              <a:solidFill>
                <a:srgbClr val="000000"/>
              </a:solidFill>
              <a:highlight>
                <a:srgbClr val="FFFF00"/>
              </a:highlight>
              <a:latin typeface="Times New Roman" panose="02020603050405020304" pitchFamily="18" charset="0"/>
            </a:endParaRPr>
          </a:p>
          <a:p>
            <a:pPr algn="just"/>
            <a:r>
              <a:rPr lang="tr-TR" sz="1700" b="0" i="0" u="none" strike="noStrike" baseline="0" dirty="0">
                <a:solidFill>
                  <a:srgbClr val="000000"/>
                </a:solidFill>
                <a:latin typeface="Times New Roman" panose="02020603050405020304" pitchFamily="18" charset="0"/>
              </a:rPr>
              <a:t>Tütün ürünleri, </a:t>
            </a:r>
            <a:r>
              <a:rPr lang="tr-TR" sz="1700" b="0" i="0" u="none" strike="noStrike" baseline="0" dirty="0">
                <a:solidFill>
                  <a:srgbClr val="000000"/>
                </a:solidFill>
                <a:highlight>
                  <a:srgbClr val="00FF00"/>
                </a:highlight>
                <a:latin typeface="Times New Roman" panose="02020603050405020304" pitchFamily="18" charset="0"/>
              </a:rPr>
              <a:t>yetkili satıcı olan yerlerin dışında</a:t>
            </a:r>
            <a:r>
              <a:rPr lang="tr-TR" sz="1700" b="0" i="0" u="none" strike="noStrike" baseline="0" dirty="0">
                <a:solidFill>
                  <a:srgbClr val="000000"/>
                </a:solidFill>
                <a:latin typeface="Times New Roman" panose="02020603050405020304" pitchFamily="18" charset="0"/>
              </a:rPr>
              <a:t>, </a:t>
            </a:r>
            <a:r>
              <a:rPr lang="tr-TR" sz="1700" b="0" i="0" u="none" strike="noStrike" baseline="0" dirty="0">
                <a:solidFill>
                  <a:srgbClr val="000000"/>
                </a:solidFill>
                <a:highlight>
                  <a:srgbClr val="FFFF00"/>
                </a:highlight>
                <a:latin typeface="Times New Roman" panose="02020603050405020304" pitchFamily="18" charset="0"/>
              </a:rPr>
              <a:t>otomatik makinelerle</a:t>
            </a:r>
            <a:r>
              <a:rPr lang="tr-TR" sz="1700" b="0" i="0" u="none" strike="noStrike" baseline="0" dirty="0">
                <a:solidFill>
                  <a:srgbClr val="000000"/>
                </a:solidFill>
                <a:latin typeface="Times New Roman" panose="02020603050405020304" pitchFamily="18" charset="0"/>
              </a:rPr>
              <a:t>, </a:t>
            </a:r>
            <a:r>
              <a:rPr lang="tr-TR" sz="1700" b="0" i="0" u="none" strike="noStrike" baseline="0" dirty="0">
                <a:solidFill>
                  <a:srgbClr val="000000"/>
                </a:solidFill>
                <a:highlight>
                  <a:srgbClr val="00FFFF"/>
                </a:highlight>
                <a:latin typeface="Times New Roman" panose="02020603050405020304" pitchFamily="18" charset="0"/>
              </a:rPr>
              <a:t>telefon, televizyon ve internet </a:t>
            </a:r>
            <a:r>
              <a:rPr lang="tr-TR" sz="1700" b="0" i="0" u="none" strike="noStrike" baseline="0" dirty="0">
                <a:solidFill>
                  <a:srgbClr val="000000"/>
                </a:solidFill>
                <a:latin typeface="Times New Roman" panose="02020603050405020304" pitchFamily="18" charset="0"/>
              </a:rPr>
              <a:t>gibi elektronik ortamlarla satılamaz; satış amacıyla </a:t>
            </a:r>
            <a:r>
              <a:rPr lang="tr-TR" sz="1700" b="0" i="0" u="none" strike="noStrike" baseline="0" dirty="0">
                <a:solidFill>
                  <a:srgbClr val="000000"/>
                </a:solidFill>
                <a:highlight>
                  <a:srgbClr val="FF00FF"/>
                </a:highlight>
                <a:latin typeface="Times New Roman" panose="02020603050405020304" pitchFamily="18" charset="0"/>
              </a:rPr>
              <a:t>kargo yoluyla taşınamaz</a:t>
            </a:r>
            <a:r>
              <a:rPr lang="tr-TR" sz="1700" b="0" i="0" u="none" strike="noStrike" baseline="0" dirty="0">
                <a:solidFill>
                  <a:srgbClr val="000000"/>
                </a:solidFill>
                <a:latin typeface="Times New Roman" panose="02020603050405020304" pitchFamily="18" charset="0"/>
              </a:rPr>
              <a:t>; tütün ürünleri paket açılarak, </a:t>
            </a:r>
            <a:r>
              <a:rPr lang="tr-TR" sz="1700" b="0" i="0" u="none" strike="noStrike" baseline="0" dirty="0">
                <a:solidFill>
                  <a:srgbClr val="000000"/>
                </a:solidFill>
                <a:highlight>
                  <a:srgbClr val="FF0000"/>
                </a:highlight>
                <a:latin typeface="Times New Roman" panose="02020603050405020304" pitchFamily="18" charset="0"/>
              </a:rPr>
              <a:t>adet şeklinde veya daha küçük paketlere bölünerek </a:t>
            </a:r>
            <a:r>
              <a:rPr lang="tr-TR" sz="1700" b="0" i="0" u="none" strike="noStrike" baseline="0" dirty="0">
                <a:solidFill>
                  <a:srgbClr val="000000"/>
                </a:solidFill>
                <a:latin typeface="Times New Roman" panose="02020603050405020304" pitchFamily="18" charset="0"/>
              </a:rPr>
              <a:t>satılamaz; tütün ürünleri, 18 yaşını doldurmamış kişilerin doğrudan ulaşacağı ve işletme dışından görülecek şekilde satılamaz. Tütün ürünleri, </a:t>
            </a:r>
            <a:r>
              <a:rPr lang="tr-TR" sz="1700" b="1" i="0" u="none" strike="noStrike" baseline="0" dirty="0">
                <a:solidFill>
                  <a:srgbClr val="000000"/>
                </a:solidFill>
                <a:latin typeface="Times New Roman" panose="02020603050405020304" pitchFamily="18" charset="0"/>
              </a:rPr>
              <a:t>satış belgesi olmaksızın ve satış belgelerinde belirtilen yerin dışında satışa sunulamaz. </a:t>
            </a:r>
            <a:endParaRPr lang="tr-TR" sz="1700" b="1" i="0" u="none" strike="noStrike" baseline="0" dirty="0">
              <a:solidFill>
                <a:srgbClr val="000000"/>
              </a:solidFill>
              <a:highlight>
                <a:srgbClr val="FFFF00"/>
              </a:highlight>
              <a:latin typeface="Times New Roman" panose="02020603050405020304" pitchFamily="18" charset="0"/>
            </a:endParaRPr>
          </a:p>
          <a:p>
            <a:pPr algn="just"/>
            <a:r>
              <a:rPr lang="tr-TR" sz="1700" b="0" i="0" u="none" strike="noStrike" baseline="0" dirty="0">
                <a:solidFill>
                  <a:srgbClr val="000000"/>
                </a:solidFill>
                <a:latin typeface="Times New Roman" panose="02020603050405020304" pitchFamily="18" charset="0"/>
              </a:rPr>
              <a:t>Her türlü </a:t>
            </a:r>
            <a:r>
              <a:rPr lang="tr-TR" sz="1700" b="0" i="0" u="none" strike="noStrike" baseline="0" dirty="0">
                <a:solidFill>
                  <a:srgbClr val="000000"/>
                </a:solidFill>
                <a:highlight>
                  <a:srgbClr val="C0C0C0"/>
                </a:highlight>
                <a:latin typeface="Times New Roman" panose="02020603050405020304" pitchFamily="18" charset="0"/>
              </a:rPr>
              <a:t>sakız, şeker, çerez, oyuncak, kıyafet, takı, aksesuar ve benzeri ürünler, tütün ürünlerine benzeyecek ya da markasını çağrıştıracak şekilde üretilemez</a:t>
            </a:r>
            <a:r>
              <a:rPr lang="tr-TR" sz="1700" b="0" i="0" u="none" strike="noStrike" baseline="0" dirty="0">
                <a:solidFill>
                  <a:srgbClr val="000000"/>
                </a:solidFill>
                <a:latin typeface="Times New Roman" panose="02020603050405020304" pitchFamily="18" charset="0"/>
              </a:rPr>
              <a:t>, dağıtılamaz ve satılamaz. </a:t>
            </a:r>
            <a:endParaRPr lang="tr-TR" sz="1700" b="1" i="0" u="none" strike="noStrike" baseline="0" dirty="0">
              <a:solidFill>
                <a:srgbClr val="000000"/>
              </a:solidFill>
              <a:highlight>
                <a:srgbClr val="FFFF00"/>
              </a:highlight>
              <a:latin typeface="Times New Roman" panose="02020603050405020304" pitchFamily="18" charset="0"/>
            </a:endParaRPr>
          </a:p>
          <a:p>
            <a:pPr algn="just"/>
            <a:r>
              <a:rPr lang="tr-TR" sz="2400" b="0" i="0" u="none" strike="noStrike" baseline="0" dirty="0">
                <a:solidFill>
                  <a:srgbClr val="000000"/>
                </a:solidFill>
                <a:latin typeface="Times New Roman" panose="02020603050405020304" pitchFamily="18" charset="0"/>
              </a:rPr>
              <a:t>Tütün ürünleriyle </a:t>
            </a:r>
            <a:r>
              <a:rPr lang="tr-TR" sz="2400" b="1" i="0" u="none" strike="noStrike" baseline="0" dirty="0">
                <a:solidFill>
                  <a:srgbClr val="000000"/>
                </a:solidFill>
                <a:latin typeface="Times New Roman" panose="02020603050405020304" pitchFamily="18" charset="0"/>
              </a:rPr>
              <a:t>ilgili izmarit, paket, ağızlık, kâğıt ve benzeri atıklar çevreye atılamaz</a:t>
            </a:r>
            <a:r>
              <a:rPr lang="tr-TR" sz="2400" b="0" i="0" u="none" strike="noStrike" baseline="0" dirty="0">
                <a:solidFill>
                  <a:srgbClr val="000000"/>
                </a:solidFill>
                <a:latin typeface="Times New Roman" panose="02020603050405020304" pitchFamily="18" charset="0"/>
              </a:rPr>
              <a:t>. </a:t>
            </a:r>
            <a:endParaRPr lang="tr-TR" sz="2400" dirty="0"/>
          </a:p>
        </p:txBody>
      </p:sp>
    </p:spTree>
    <p:extLst>
      <p:ext uri="{BB962C8B-B14F-4D97-AF65-F5344CB8AC3E}">
        <p14:creationId xmlns:p14="http://schemas.microsoft.com/office/powerpoint/2010/main" val="2927480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C93450A-BA72-3DB1-B6E4-6F4F15AA2134}"/>
              </a:ext>
            </a:extLst>
          </p:cNvPr>
          <p:cNvSpPr txBox="1"/>
          <p:nvPr/>
        </p:nvSpPr>
        <p:spPr>
          <a:xfrm>
            <a:off x="76199" y="228600"/>
            <a:ext cx="8686797" cy="120032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wrap="square">
            <a:spAutoFit/>
          </a:bodyPr>
          <a:lstStyle/>
          <a:p>
            <a:pPr>
              <a:buNone/>
            </a:pPr>
            <a:r>
              <a:rPr lang="tr-TR" b="1" dirty="0"/>
              <a:t>Yasak alanda tütün ürünü tüketme</a:t>
            </a:r>
          </a:p>
          <a:p>
            <a:pPr>
              <a:buNone/>
            </a:pPr>
            <a:r>
              <a:rPr lang="tr-TR" b="1" dirty="0"/>
              <a:t>Fiil:</a:t>
            </a:r>
            <a:r>
              <a:rPr lang="tr-TR" dirty="0"/>
              <a:t> 4207 m.2/1 ve m.2/4’te belirtilen alanlarda tütün ürünü tüketmek</a:t>
            </a:r>
          </a:p>
          <a:p>
            <a:pPr>
              <a:buFont typeface="Arial" panose="020B0604020202020204" pitchFamily="34" charset="0"/>
              <a:buChar char="•"/>
            </a:pPr>
            <a:r>
              <a:rPr lang="tr-TR" b="1" dirty="0"/>
              <a:t>2026 tutarı:</a:t>
            </a:r>
            <a:r>
              <a:rPr lang="tr-TR" dirty="0"/>
              <a:t> </a:t>
            </a:r>
            <a:r>
              <a:rPr lang="tr-TR" b="1" dirty="0"/>
              <a:t>1.764 TL</a:t>
            </a:r>
            <a:r>
              <a:rPr lang="tr-TR" dirty="0"/>
              <a:t> (01/01/2026’dan itibaren)</a:t>
            </a:r>
          </a:p>
          <a:p>
            <a:pPr>
              <a:buFont typeface="Arial" panose="020B0604020202020204" pitchFamily="34" charset="0"/>
              <a:buChar char="•"/>
            </a:pPr>
            <a:r>
              <a:rPr lang="tr-TR" b="1" dirty="0"/>
              <a:t>Yetkili:</a:t>
            </a:r>
            <a:r>
              <a:rPr lang="tr-TR" dirty="0"/>
              <a:t> “İlgili idari birim amirinin yetkili kıldığı kamu görevlisi”</a:t>
            </a:r>
          </a:p>
        </p:txBody>
      </p:sp>
      <p:sp>
        <p:nvSpPr>
          <p:cNvPr id="5" name="Metin kutusu 4">
            <a:extLst>
              <a:ext uri="{FF2B5EF4-FFF2-40B4-BE49-F238E27FC236}">
                <a16:creationId xmlns:a16="http://schemas.microsoft.com/office/drawing/2014/main" id="{B05DA497-04F1-8449-D059-065C00853707}"/>
              </a:ext>
            </a:extLst>
          </p:cNvPr>
          <p:cNvSpPr txBox="1"/>
          <p:nvPr/>
        </p:nvSpPr>
        <p:spPr>
          <a:xfrm>
            <a:off x="76200" y="1752600"/>
            <a:ext cx="8686800" cy="203132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a:spAutoFit/>
          </a:bodyPr>
          <a:lstStyle/>
          <a:p>
            <a:pPr>
              <a:buNone/>
            </a:pPr>
            <a:r>
              <a:rPr lang="tr-TR" b="1" dirty="0"/>
              <a:t>İzmarit atma</a:t>
            </a:r>
          </a:p>
          <a:p>
            <a:pPr>
              <a:buFont typeface="Arial" panose="020B0604020202020204" pitchFamily="34" charset="0"/>
              <a:buChar char="•"/>
            </a:pPr>
            <a:r>
              <a:rPr lang="tr-TR" b="1" dirty="0"/>
              <a:t>Fiil:</a:t>
            </a:r>
            <a:r>
              <a:rPr lang="tr-TR" dirty="0"/>
              <a:t> 4207 m.3/12’ye aykırılık kapsamında, kamuya açık alanlarda çevreyi kirletme bağlamı</a:t>
            </a:r>
          </a:p>
          <a:p>
            <a:pPr>
              <a:buFont typeface="Arial" panose="020B0604020202020204" pitchFamily="34" charset="0"/>
              <a:buChar char="•"/>
            </a:pPr>
            <a:r>
              <a:rPr lang="tr-TR" b="1" dirty="0"/>
              <a:t>2026 tutarı:</a:t>
            </a:r>
            <a:r>
              <a:rPr lang="tr-TR" dirty="0"/>
              <a:t> </a:t>
            </a:r>
            <a:r>
              <a:rPr lang="tr-TR" b="1" dirty="0"/>
              <a:t>1.042 TL</a:t>
            </a:r>
            <a:endParaRPr lang="tr-TR" dirty="0"/>
          </a:p>
          <a:p>
            <a:pPr>
              <a:buFont typeface="Arial" panose="020B0604020202020204" pitchFamily="34" charset="0"/>
              <a:buChar char="•"/>
            </a:pPr>
            <a:r>
              <a:rPr lang="tr-TR" b="1" dirty="0"/>
              <a:t>Yetkili:</a:t>
            </a:r>
            <a:endParaRPr lang="tr-TR" dirty="0"/>
          </a:p>
          <a:p>
            <a:pPr marL="742950" lvl="1" indent="-285750">
              <a:buFont typeface="Arial" panose="020B0604020202020204" pitchFamily="34" charset="0"/>
              <a:buChar char="•"/>
            </a:pPr>
            <a:r>
              <a:rPr lang="tr-TR" dirty="0"/>
              <a:t>Kamu binalarının kapalı/açık alanlarında: idari amirin yetkili kıldığı kamu görevlileri</a:t>
            </a:r>
          </a:p>
          <a:p>
            <a:pPr marL="742950" lvl="1" indent="-285750">
              <a:buFont typeface="Arial" panose="020B0604020202020204" pitchFamily="34" charset="0"/>
              <a:buChar char="•"/>
            </a:pPr>
            <a:r>
              <a:rPr lang="tr-TR" dirty="0"/>
              <a:t>Özel hukuk kişilerine ait herkesin girebileceği alanlar + sokak/kamu alanı: </a:t>
            </a:r>
            <a:r>
              <a:rPr lang="tr-TR" b="1" dirty="0"/>
              <a:t>belediye zabıtası</a:t>
            </a:r>
            <a:endParaRPr lang="tr-TR" dirty="0"/>
          </a:p>
        </p:txBody>
      </p:sp>
      <p:sp>
        <p:nvSpPr>
          <p:cNvPr id="7" name="Metin kutusu 6">
            <a:extLst>
              <a:ext uri="{FF2B5EF4-FFF2-40B4-BE49-F238E27FC236}">
                <a16:creationId xmlns:a16="http://schemas.microsoft.com/office/drawing/2014/main" id="{5FDB87C5-42B9-1638-18FF-7994BB268623}"/>
              </a:ext>
            </a:extLst>
          </p:cNvPr>
          <p:cNvSpPr txBox="1"/>
          <p:nvPr/>
        </p:nvSpPr>
        <p:spPr>
          <a:xfrm>
            <a:off x="103832" y="4038600"/>
            <a:ext cx="8659167" cy="120032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txBody>
          <a:bodyPr wrap="square">
            <a:spAutoFit/>
          </a:bodyPr>
          <a:lstStyle/>
          <a:p>
            <a:pPr>
              <a:buNone/>
            </a:pPr>
            <a:r>
              <a:rPr lang="tr-TR" b="1" dirty="0"/>
              <a:t>İşletme/alan sorumlusu (okul kantini, kafe, işletme vb.) yükümlülüğünü yerine getirmezse</a:t>
            </a:r>
          </a:p>
          <a:p>
            <a:pPr>
              <a:buFont typeface="Arial" panose="020B0604020202020204" pitchFamily="34" charset="0"/>
              <a:buChar char="•"/>
            </a:pPr>
            <a:r>
              <a:rPr lang="tr-TR" b="1" dirty="0"/>
              <a:t>Fiil:</a:t>
            </a:r>
            <a:r>
              <a:rPr lang="tr-TR" dirty="0"/>
              <a:t> Yasakların uygulanması/tedbirlerin alınması yükümlülüklerini yerine getirmemek</a:t>
            </a:r>
          </a:p>
          <a:p>
            <a:pPr>
              <a:buFont typeface="Arial" panose="020B0604020202020204" pitchFamily="34" charset="0"/>
              <a:buChar char="•"/>
            </a:pPr>
            <a:r>
              <a:rPr lang="tr-TR" b="1" dirty="0"/>
              <a:t>2026 aralığı:</a:t>
            </a:r>
            <a:r>
              <a:rPr lang="tr-TR" dirty="0"/>
              <a:t> </a:t>
            </a:r>
            <a:r>
              <a:rPr lang="tr-TR" b="1" dirty="0"/>
              <a:t>24.440 TL – 122.660 TL</a:t>
            </a:r>
            <a:endParaRPr lang="tr-TR" dirty="0"/>
          </a:p>
          <a:p>
            <a:pPr>
              <a:buFont typeface="Arial" panose="020B0604020202020204" pitchFamily="34" charset="0"/>
              <a:buChar char="•"/>
            </a:pPr>
            <a:r>
              <a:rPr lang="tr-TR" b="1" dirty="0"/>
              <a:t>Yetkili:</a:t>
            </a:r>
            <a:r>
              <a:rPr lang="tr-TR" dirty="0"/>
              <a:t> </a:t>
            </a:r>
            <a:r>
              <a:rPr lang="tr-TR" b="1" dirty="0"/>
              <a:t>Mahalli mülki amir</a:t>
            </a:r>
            <a:r>
              <a:rPr lang="tr-TR" dirty="0"/>
              <a:t> (kaymakam/vali adına)</a:t>
            </a:r>
          </a:p>
        </p:txBody>
      </p:sp>
      <p:sp>
        <p:nvSpPr>
          <p:cNvPr id="9" name="Metin kutusu 8">
            <a:extLst>
              <a:ext uri="{FF2B5EF4-FFF2-40B4-BE49-F238E27FC236}">
                <a16:creationId xmlns:a16="http://schemas.microsoft.com/office/drawing/2014/main" id="{83A01276-0C2F-AD16-6936-B19F6CD3A876}"/>
              </a:ext>
            </a:extLst>
          </p:cNvPr>
          <p:cNvSpPr txBox="1"/>
          <p:nvPr/>
        </p:nvSpPr>
        <p:spPr>
          <a:xfrm>
            <a:off x="76201" y="5629870"/>
            <a:ext cx="8686798" cy="92333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wrap="square">
            <a:spAutoFit/>
          </a:bodyPr>
          <a:lstStyle/>
          <a:p>
            <a:pPr>
              <a:buNone/>
            </a:pPr>
            <a:r>
              <a:rPr lang="tr-TR" b="1" dirty="0"/>
              <a:t>Suçun tekrarı hali</a:t>
            </a:r>
          </a:p>
          <a:p>
            <a:pPr>
              <a:buFont typeface="Arial" panose="020B0604020202020204" pitchFamily="34" charset="0"/>
              <a:buChar char="•"/>
            </a:pPr>
            <a:r>
              <a:rPr lang="tr-TR" b="1" dirty="0"/>
              <a:t>Aynı fiilin 1 yıl içinde tekrarında:</a:t>
            </a:r>
            <a:r>
              <a:rPr lang="tr-TR" dirty="0"/>
              <a:t> ceza katlanır</a:t>
            </a:r>
          </a:p>
          <a:p>
            <a:pPr>
              <a:buFont typeface="Arial" panose="020B0604020202020204" pitchFamily="34" charset="0"/>
              <a:buChar char="•"/>
            </a:pPr>
            <a:r>
              <a:rPr lang="tr-TR" b="1" dirty="0"/>
              <a:t>Üçüncü tekrar (aynı dönemde):</a:t>
            </a:r>
            <a:r>
              <a:rPr lang="tr-TR" dirty="0"/>
              <a:t> </a:t>
            </a:r>
            <a:r>
              <a:rPr lang="tr-TR" b="1" dirty="0"/>
              <a:t>işyeri 10 günden 1 aya kadar kapatma</a:t>
            </a:r>
            <a:r>
              <a:rPr lang="tr-TR" dirty="0"/>
              <a:t> uygulanabilir.</a:t>
            </a:r>
          </a:p>
        </p:txBody>
      </p:sp>
    </p:spTree>
    <p:extLst>
      <p:ext uri="{BB962C8B-B14F-4D97-AF65-F5344CB8AC3E}">
        <p14:creationId xmlns:p14="http://schemas.microsoft.com/office/powerpoint/2010/main" val="386806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B23A91-2AF1-808E-F4E0-C968D69D4F51}"/>
            </a:ext>
          </a:extLst>
        </p:cNvPr>
        <p:cNvGrpSpPr/>
        <p:nvPr/>
      </p:nvGrpSpPr>
      <p:grpSpPr>
        <a:xfrm>
          <a:off x="0" y="0"/>
          <a:ext cx="0" cy="0"/>
          <a:chOff x="0" y="0"/>
          <a:chExt cx="0" cy="0"/>
        </a:xfrm>
      </p:grpSpPr>
      <p:sp>
        <p:nvSpPr>
          <p:cNvPr id="8" name="Rectangle 5">
            <a:extLst>
              <a:ext uri="{FF2B5EF4-FFF2-40B4-BE49-F238E27FC236}">
                <a16:creationId xmlns:a16="http://schemas.microsoft.com/office/drawing/2014/main" id="{A7AC1F76-CBED-341F-7510-02D7809D68C3}"/>
              </a:ext>
            </a:extLst>
          </p:cNvPr>
          <p:cNvSpPr txBox="1">
            <a:spLocks noChangeArrowheads="1"/>
          </p:cNvSpPr>
          <p:nvPr/>
        </p:nvSpPr>
        <p:spPr>
          <a:xfrm>
            <a:off x="304800" y="762000"/>
            <a:ext cx="3581400" cy="1828800"/>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j-ea"/>
                <a:cs typeface="+mj-cs"/>
              </a:rPr>
              <a:t>SAĞLIKLI GÜNLER DİLERİM</a:t>
            </a:r>
            <a:endParaRPr kumimoji="0" lang="ru-RU"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j-ea"/>
              <a:cs typeface="+mj-cs"/>
            </a:endParaRPr>
          </a:p>
        </p:txBody>
      </p:sp>
      <p:sp>
        <p:nvSpPr>
          <p:cNvPr id="9" name="Rectangle 8">
            <a:extLst>
              <a:ext uri="{FF2B5EF4-FFF2-40B4-BE49-F238E27FC236}">
                <a16:creationId xmlns:a16="http://schemas.microsoft.com/office/drawing/2014/main" id="{A7616D83-3F64-D0E9-A972-E75C12D10E61}"/>
              </a:ext>
            </a:extLst>
          </p:cNvPr>
          <p:cNvSpPr txBox="1">
            <a:spLocks noChangeArrowheads="1"/>
          </p:cNvSpPr>
          <p:nvPr/>
        </p:nvSpPr>
        <p:spPr>
          <a:xfrm>
            <a:off x="3505200" y="3886200"/>
            <a:ext cx="4953000" cy="1234519"/>
          </a:xfrm>
          <a:prstGeom prst="rect">
            <a:avLst/>
          </a:prstGeom>
          <a:solidFill>
            <a:schemeClr val="accent1">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lang="tr-TR" sz="2800" dirty="0">
                <a:solidFill>
                  <a:prstClr val="white"/>
                </a:solidFill>
                <a:effectLst>
                  <a:outerShdw blurRad="38100" dist="38100" dir="2700000" algn="tl">
                    <a:srgbClr val="000000">
                      <a:alpha val="43137"/>
                    </a:srgbClr>
                  </a:outerShdw>
                </a:effectLst>
                <a:latin typeface="Calibri"/>
              </a:rPr>
              <a:t>Gülizar MOLLAMEHMETOĞLU</a:t>
            </a:r>
            <a:endParaRPr kumimoji="0" lang="tr-TR"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tr-TR"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GRÜ Bağımlılıkla Mücadele Komisyon Üyesi</a:t>
            </a:r>
            <a:endParaRPr kumimoji="0" lang="ru-RU"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3" name="Slayt Numarası Yer Tutucusu 2">
            <a:extLst>
              <a:ext uri="{FF2B5EF4-FFF2-40B4-BE49-F238E27FC236}">
                <a16:creationId xmlns:a16="http://schemas.microsoft.com/office/drawing/2014/main" id="{1D28837D-14BC-61B4-5C02-DD1B3177BB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31363361"/>
      </p:ext>
    </p:extLst>
  </p:cSld>
  <p:clrMapOvr>
    <a:masterClrMapping/>
  </p:clrMapOvr>
</p:sld>
</file>

<file path=ppt/theme/theme1.xml><?xml version="1.0" encoding="utf-8"?>
<a:theme xmlns:a="http://schemas.openxmlformats.org/drawingml/2006/main" name="15_Office Theme">
  <a:themeElements>
    <a:clrScheme name="Custom 20">
      <a:dk1>
        <a:sysClr val="windowText" lastClr="000000"/>
      </a:dk1>
      <a:lt1>
        <a:sysClr val="window" lastClr="FFFFFF"/>
      </a:lt1>
      <a:dk2>
        <a:srgbClr val="6D787D"/>
      </a:dk2>
      <a:lt2>
        <a:srgbClr val="EEECE1"/>
      </a:lt2>
      <a:accent1>
        <a:srgbClr val="970303"/>
      </a:accent1>
      <a:accent2>
        <a:srgbClr val="B84A00"/>
      </a:accent2>
      <a:accent3>
        <a:srgbClr val="DD2E00"/>
      </a:accent3>
      <a:accent4>
        <a:srgbClr val="FF812B"/>
      </a:accent4>
      <a:accent5>
        <a:srgbClr val="F0AB0F"/>
      </a:accent5>
      <a:accent6>
        <a:srgbClr val="D25600"/>
      </a:accent6>
      <a:hlink>
        <a:srgbClr val="AD2E0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Другая 0">
      <a:dk1>
        <a:srgbClr val="262626"/>
      </a:dk1>
      <a:lt1>
        <a:srgbClr val="FFFFFF"/>
      </a:lt1>
      <a:dk2>
        <a:srgbClr val="4E4E4E"/>
      </a:dk2>
      <a:lt2>
        <a:srgbClr val="FFFFFF"/>
      </a:lt2>
      <a:accent1>
        <a:srgbClr val="9E0000"/>
      </a:accent1>
      <a:accent2>
        <a:srgbClr val="F60000"/>
      </a:accent2>
      <a:accent3>
        <a:srgbClr val="A7A7A7"/>
      </a:accent3>
      <a:accent4>
        <a:srgbClr val="474747"/>
      </a:accent4>
      <a:accent5>
        <a:srgbClr val="9E0000"/>
      </a:accent5>
      <a:accent6>
        <a:srgbClr val="F60000"/>
      </a:accent6>
      <a:hlink>
        <a:srgbClr val="A7A7A7"/>
      </a:hlink>
      <a:folHlink>
        <a:srgbClr val="B8B8B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3089</TotalTime>
  <Words>2871</Words>
  <Application>Microsoft Office PowerPoint</Application>
  <PresentationFormat>Ekran Gösterisi (4:3)</PresentationFormat>
  <Paragraphs>212</Paragraphs>
  <Slides>31</Slides>
  <Notes>14</Notes>
  <HiddenSlides>0</HiddenSlides>
  <MMClips>0</MMClips>
  <ScaleCrop>false</ScaleCrop>
  <HeadingPairs>
    <vt:vector size="6" baseType="variant">
      <vt:variant>
        <vt:lpstr>Kullanılan Yazı Tipleri</vt:lpstr>
      </vt:variant>
      <vt:variant>
        <vt:i4>8</vt:i4>
      </vt:variant>
      <vt:variant>
        <vt:lpstr>Tema</vt:lpstr>
      </vt:variant>
      <vt:variant>
        <vt:i4>3</vt:i4>
      </vt:variant>
      <vt:variant>
        <vt:lpstr>Slayt Başlıkları</vt:lpstr>
      </vt:variant>
      <vt:variant>
        <vt:i4>31</vt:i4>
      </vt:variant>
    </vt:vector>
  </HeadingPairs>
  <TitlesOfParts>
    <vt:vector size="42" baseType="lpstr">
      <vt:lpstr>Arial</vt:lpstr>
      <vt:lpstr>Calibri</vt:lpstr>
      <vt:lpstr>Calibri Light</vt:lpstr>
      <vt:lpstr>Courier New</vt:lpstr>
      <vt:lpstr>Martel</vt:lpstr>
      <vt:lpstr>Poppins</vt:lpstr>
      <vt:lpstr>Roboto</vt:lpstr>
      <vt:lpstr>Times New Roman</vt:lpstr>
      <vt:lpstr>15_Office Theme</vt:lpstr>
      <vt:lpstr>1_Office Theme</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TEDAVİ ve REHABİLİTASYON</vt:lpstr>
      <vt:lpstr>TEDAVİ ve REHABİLİTASYON</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Gülizar Mollamehmetoglu</cp:lastModifiedBy>
  <cp:revision>248</cp:revision>
  <dcterms:created xsi:type="dcterms:W3CDTF">2012-04-26T17:06:14Z</dcterms:created>
  <dcterms:modified xsi:type="dcterms:W3CDTF">2026-10-07T04:25:53Z</dcterms:modified>
</cp:coreProperties>
</file>